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3" r:id="rId8"/>
    <p:sldId id="280" r:id="rId9"/>
    <p:sldId id="264" r:id="rId10"/>
    <p:sldId id="262" r:id="rId11"/>
    <p:sldId id="265" r:id="rId12"/>
    <p:sldId id="266" r:id="rId13"/>
    <p:sldId id="267" r:id="rId14"/>
    <p:sldId id="268" r:id="rId15"/>
    <p:sldId id="269" r:id="rId16"/>
    <p:sldId id="272" r:id="rId17"/>
    <p:sldId id="271" r:id="rId18"/>
    <p:sldId id="273" r:id="rId19"/>
    <p:sldId id="274" r:id="rId20"/>
    <p:sldId id="275" r:id="rId21"/>
    <p:sldId id="276" r:id="rId22"/>
    <p:sldId id="279" r:id="rId23"/>
    <p:sldId id="277" r:id="rId24"/>
    <p:sldId id="278" r:id="rId25"/>
    <p:sldId id="281" r:id="rId26"/>
    <p:sldId id="282" r:id="rId27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FF0066"/>
    <a:srgbClr val="0099FF"/>
    <a:srgbClr val="009999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67" autoAdjust="0"/>
  </p:normalViewPr>
  <p:slideViewPr>
    <p:cSldViewPr>
      <p:cViewPr varScale="1">
        <p:scale>
          <a:sx n="75" d="100"/>
          <a:sy n="75" d="100"/>
        </p:scale>
        <p:origin x="-4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800B0-6B8B-4066-AB23-862C0EBB77D3}" type="datetimeFigureOut">
              <a:rPr lang="nl-BE" smtClean="0"/>
              <a:pPr/>
              <a:t>13/09/2011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C3DA9-8A38-4B7B-958C-A1E4C8819A13}" type="slidenum">
              <a:rPr lang="nl-BE" smtClean="0"/>
              <a:pPr/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Veerle%20AGORA%20INTERNATIONAL\2010-2011\ACI%20AGM%202011\powerpoints%20AGM\Waka%20Waka%20(This%20Time%20For%20Africa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60.jpeg"/><Relationship Id="rId7" Type="http://schemas.openxmlformats.org/officeDocument/2006/relationships/image" Target="../media/image88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etftrends.com/wp-content/uploads/2010/09/fertility_clinics_afri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873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979712" y="908720"/>
            <a:ext cx="56886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000" dirty="0" err="1" smtClean="0">
                <a:solidFill>
                  <a:srgbClr val="FF0000"/>
                </a:solidFill>
                <a:latin typeface="Brush Script MT" pitchFamily="66" charset="0"/>
              </a:rPr>
              <a:t>Combined</a:t>
            </a:r>
            <a:r>
              <a:rPr lang="nl-BE" sz="8000" dirty="0" smtClean="0">
                <a:solidFill>
                  <a:srgbClr val="FF0000"/>
                </a:solidFill>
                <a:latin typeface="Brush Script MT" pitchFamily="66" charset="0"/>
              </a:rPr>
              <a:t> report</a:t>
            </a:r>
          </a:p>
          <a:p>
            <a:r>
              <a:rPr lang="nl-BE" sz="8000" dirty="0" smtClean="0">
                <a:solidFill>
                  <a:srgbClr val="FF0000"/>
                </a:solidFill>
                <a:latin typeface="Brush Script MT" pitchFamily="66" charset="0"/>
              </a:rPr>
              <a:t>ACI Board</a:t>
            </a:r>
          </a:p>
          <a:p>
            <a:r>
              <a:rPr lang="nl-BE" sz="8000" dirty="0" smtClean="0">
                <a:solidFill>
                  <a:srgbClr val="FF0000"/>
                </a:solidFill>
                <a:latin typeface="Brush Script MT" pitchFamily="66" charset="0"/>
              </a:rPr>
              <a:t>2010-2011</a:t>
            </a:r>
            <a:endParaRPr lang="nl-BE" sz="8000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pic>
        <p:nvPicPr>
          <p:cNvPr id="11" name="Waka Waka (This Time For Africa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5445224"/>
            <a:ext cx="304800" cy="304800"/>
          </a:xfrm>
          <a:prstGeom prst="rect">
            <a:avLst/>
          </a:prstGeom>
        </p:spPr>
      </p:pic>
      <p:pic>
        <p:nvPicPr>
          <p:cNvPr id="12" name="Waka Waka (This Time For Africa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3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1" uiExpan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3168352" cy="655564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We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wrote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a lot of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emails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!!!</a:t>
            </a: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l="15868" r="15868"/>
          <a:stretch>
            <a:fillRect/>
          </a:stretch>
        </p:blipFill>
        <p:spPr bwMode="auto">
          <a:xfrm rot="391797">
            <a:off x="2847063" y="783416"/>
            <a:ext cx="301942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 r="15041"/>
          <a:stretch>
            <a:fillRect/>
          </a:stretch>
        </p:blipFill>
        <p:spPr bwMode="auto">
          <a:xfrm rot="21328733">
            <a:off x="5520297" y="117370"/>
            <a:ext cx="30670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4" cstate="print"/>
          <a:srcRect l="15372" r="15702"/>
          <a:stretch>
            <a:fillRect/>
          </a:stretch>
        </p:blipFill>
        <p:spPr bwMode="auto">
          <a:xfrm rot="21239918">
            <a:off x="1603049" y="2352697"/>
            <a:ext cx="296381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16033" t="17725" r="15372"/>
          <a:stretch>
            <a:fillRect/>
          </a:stretch>
        </p:blipFill>
        <p:spPr bwMode="auto">
          <a:xfrm rot="573831">
            <a:off x="6238698" y="3715323"/>
            <a:ext cx="27527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 rot="20724679">
            <a:off x="3608407" y="2595633"/>
            <a:ext cx="5508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 err="1" smtClean="0">
                <a:solidFill>
                  <a:srgbClr val="0070C0"/>
                </a:solidFill>
                <a:latin typeface="Arial Black" pitchFamily="34" charset="0"/>
              </a:rPr>
              <a:t>Really</a:t>
            </a:r>
            <a:r>
              <a:rPr lang="nl-BE" sz="5400" dirty="0" smtClean="0">
                <a:solidFill>
                  <a:srgbClr val="009999"/>
                </a:solidFill>
                <a:latin typeface="Arial Black" pitchFamily="34" charset="0"/>
              </a:rPr>
              <a:t> </a:t>
            </a:r>
            <a:r>
              <a:rPr lang="nl-BE" sz="5400" dirty="0" smtClean="0">
                <a:solidFill>
                  <a:srgbClr val="0070C0"/>
                </a:solidFill>
                <a:latin typeface="Arial Black" pitchFamily="34" charset="0"/>
              </a:rPr>
              <a:t>a lot!!!</a:t>
            </a:r>
            <a:endParaRPr lang="nl-BE" sz="5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6" cstate="print"/>
          <a:srcRect l="12066" t="16138" r="12415" b="13815"/>
          <a:stretch>
            <a:fillRect/>
          </a:stretch>
        </p:blipFill>
        <p:spPr bwMode="auto">
          <a:xfrm rot="556270">
            <a:off x="323528" y="4293096"/>
            <a:ext cx="4032448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7" cstate="print"/>
          <a:srcRect l="16195" r="14910"/>
          <a:stretch>
            <a:fillRect/>
          </a:stretch>
        </p:blipFill>
        <p:spPr bwMode="auto">
          <a:xfrm rot="2014866">
            <a:off x="4207009" y="4301863"/>
            <a:ext cx="25527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8" cstate="print"/>
          <a:srcRect l="16806" r="21924"/>
          <a:stretch>
            <a:fillRect/>
          </a:stretch>
        </p:blipFill>
        <p:spPr bwMode="auto">
          <a:xfrm rot="490803">
            <a:off x="6595" y="1524019"/>
            <a:ext cx="27781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3168352" cy="6555641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We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wrote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Newsletters</a:t>
            </a:r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l="32727" t="10317" r="30248" b="5820"/>
          <a:stretch>
            <a:fillRect/>
          </a:stretch>
        </p:blipFill>
        <p:spPr bwMode="auto">
          <a:xfrm rot="20770534">
            <a:off x="611560" y="1196752"/>
            <a:ext cx="21336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 l="32893" t="10317" r="30082" b="5026"/>
          <a:stretch>
            <a:fillRect/>
          </a:stretch>
        </p:blipFill>
        <p:spPr bwMode="auto">
          <a:xfrm rot="687339">
            <a:off x="2765197" y="181516"/>
            <a:ext cx="2133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4" cstate="print"/>
          <a:srcRect l="26777" t="15079" r="40330" b="10053"/>
          <a:stretch>
            <a:fillRect/>
          </a:stretch>
        </p:blipFill>
        <p:spPr bwMode="auto">
          <a:xfrm rot="20384143">
            <a:off x="5196171" y="937524"/>
            <a:ext cx="18954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26777" t="14550" r="40496" b="9524"/>
          <a:stretch>
            <a:fillRect/>
          </a:stretch>
        </p:blipFill>
        <p:spPr bwMode="auto">
          <a:xfrm rot="431838">
            <a:off x="7094234" y="107373"/>
            <a:ext cx="18859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6" cstate="print"/>
          <a:srcRect l="26777" t="15079" r="40330" b="10317"/>
          <a:stretch>
            <a:fillRect/>
          </a:stretch>
        </p:blipFill>
        <p:spPr bwMode="auto">
          <a:xfrm rot="21300604">
            <a:off x="1115616" y="3861048"/>
            <a:ext cx="18954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7" cstate="print"/>
          <a:srcRect l="26777" t="15344" r="40330" b="10317"/>
          <a:stretch>
            <a:fillRect/>
          </a:stretch>
        </p:blipFill>
        <p:spPr bwMode="auto">
          <a:xfrm rot="734343">
            <a:off x="4474117" y="4010979"/>
            <a:ext cx="18954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8" cstate="print"/>
          <a:srcRect l="26777" t="15079" r="40496" b="10317"/>
          <a:stretch>
            <a:fillRect/>
          </a:stretch>
        </p:blipFill>
        <p:spPr bwMode="auto">
          <a:xfrm rot="20999034">
            <a:off x="7038837" y="3716553"/>
            <a:ext cx="18859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9" cstate="print"/>
          <a:srcRect l="26777" t="15079" r="40330" b="10317"/>
          <a:stretch>
            <a:fillRect/>
          </a:stretch>
        </p:blipFill>
        <p:spPr bwMode="auto">
          <a:xfrm>
            <a:off x="3624262" y="2085975"/>
            <a:ext cx="18954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3168352" cy="6555641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But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we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also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had time to relax! </a:t>
            </a:r>
          </a:p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….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luckily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! 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  <a:sym typeface="Wingdings" pitchFamily="2" charset="2"/>
              </a:rPr>
              <a:t></a:t>
            </a:r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188640"/>
            <a:ext cx="230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200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We </a:t>
            </a:r>
            <a:r>
              <a:rPr lang="nl-BE" sz="2200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visited</a:t>
            </a:r>
            <a:r>
              <a:rPr lang="nl-BE" sz="2200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…</a:t>
            </a:r>
            <a:endParaRPr lang="nl-BE" sz="2200" dirty="0">
              <a:solidFill>
                <a:srgbClr val="0070C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8" name="Picture 7" descr="C:\Veerle AGORA INTERNATIONAL\2010-2011\ACI AGM 2011\powerpoints AGM\combined report ppoint\BM4 Eviss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94019"/>
            <a:ext cx="166077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9512" y="2780928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We </a:t>
            </a:r>
            <a:r>
              <a:rPr lang="nl-BE" sz="2400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got</a:t>
            </a:r>
            <a:r>
              <a:rPr lang="nl-BE" sz="2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and gave </a:t>
            </a:r>
          </a:p>
          <a:p>
            <a:r>
              <a:rPr lang="nl-BE" sz="24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massages….</a:t>
            </a:r>
            <a:endParaRPr lang="nl-BE" sz="2400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" name="Picture 9" descr="C:\Veerle AGORA INTERNATIONAL\2010-2011\ACI AGM 2011\powerpoints AGM\combined report ppoint\BM4 night work V+Nic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996952"/>
            <a:ext cx="309634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Veerle AGORA INTERNATIONAL\2010-2011\ACI AGM 2011\powerpoints AGM\combined report ppoint\BM4 night work Nik E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645024"/>
            <a:ext cx="223224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C:\Veerle AGORA INTERNATIONAL\2010-2011\ACI AGM 2011\powerpoints AGM\combined report ppoint\BM4 night work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996952"/>
            <a:ext cx="277939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C:\Veerle AGORA INTERNATIONAL\2010-2011\ACI AGM 2011\powerpoints AGM\combined report ppoint\IMGP549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620688"/>
            <a:ext cx="232219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5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750"/>
                            </p:stCondLst>
                            <p:childTnLst>
                              <p:par>
                                <p:cTn id="3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750"/>
                            </p:stCondLst>
                            <p:childTnLst>
                              <p:par>
                                <p:cTn id="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750"/>
                            </p:stCondLst>
                            <p:childTnLst>
                              <p:par>
                                <p:cTn id="4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75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75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88640"/>
            <a:ext cx="3960440" cy="4832092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We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cooked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….</a:t>
            </a: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We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ate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(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too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much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!!)</a:t>
            </a: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6" name="Picture 5" descr="C:\Veerle AGORA INTERNATIONAL\2010-2011\ACI AGM 2011\powerpoints AGM\combined report ppoint\nikkie truffel makin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04664"/>
            <a:ext cx="22479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 l="16327" t="7748" r="16398" b="11864"/>
          <a:stretch>
            <a:fillRect/>
          </a:stretch>
        </p:blipFill>
        <p:spPr bwMode="auto">
          <a:xfrm>
            <a:off x="1331640" y="2780928"/>
            <a:ext cx="266429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Veerle AGORA INTERNATIONAL\2010-2011\ACI AGM 2011\powerpoints AGM\combined report ppoint\IMGP6256 - Copy - Cop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276872"/>
            <a:ext cx="2880320" cy="202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FOTOS\2011\110616 Boardmeeting Ibiza\267338_10150237687002233_706907232_7964022_3212023_n[1]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88640"/>
            <a:ext cx="3024336" cy="224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3528" y="5157192"/>
            <a:ext cx="568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And we </a:t>
            </a:r>
            <a:r>
              <a:rPr lang="nl-BE" sz="2800" dirty="0" err="1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found</a:t>
            </a:r>
            <a:r>
              <a:rPr lang="nl-BE" sz="2800" dirty="0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 the perfect </a:t>
            </a:r>
            <a:r>
              <a:rPr lang="nl-BE" sz="2800" dirty="0" err="1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way</a:t>
            </a:r>
            <a:r>
              <a:rPr lang="nl-BE" sz="2800" dirty="0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 to </a:t>
            </a:r>
            <a:r>
              <a:rPr lang="nl-BE" sz="2800" dirty="0" err="1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control</a:t>
            </a:r>
            <a:r>
              <a:rPr lang="nl-BE" sz="2800" dirty="0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our</a:t>
            </a:r>
            <a:r>
              <a:rPr lang="nl-BE" sz="2800" dirty="0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diet</a:t>
            </a:r>
            <a:r>
              <a:rPr lang="nl-BE" sz="2800" dirty="0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! </a:t>
            </a:r>
            <a:endParaRPr lang="nl-BE" sz="2800" dirty="0">
              <a:solidFill>
                <a:srgbClr val="0070C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1" name="il_fi" descr="http://twokitties.typepad.com/.a/6a00d83451c46169e2013485168db1970c-500wi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3789040"/>
            <a:ext cx="2664296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1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900"/>
                            </p:stCondLst>
                            <p:childTnLst>
                              <p:par>
                                <p:cTn id="5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3528" y="260648"/>
            <a:ext cx="3168352" cy="526297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What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else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did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we do last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year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?</a:t>
            </a: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8" name="Explosion 1 7"/>
          <p:cNvSpPr/>
          <p:nvPr/>
        </p:nvSpPr>
        <p:spPr>
          <a:xfrm rot="20708191">
            <a:off x="438045" y="729727"/>
            <a:ext cx="4173811" cy="3959774"/>
          </a:xfrm>
          <a:prstGeom prst="irregularSeal1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TextBox 8"/>
          <p:cNvSpPr txBox="1"/>
          <p:nvPr/>
        </p:nvSpPr>
        <p:spPr>
          <a:xfrm rot="20613897">
            <a:off x="1046331" y="2170462"/>
            <a:ext cx="2948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n>
                  <a:prstDash val="solid"/>
                </a:ln>
                <a:solidFill>
                  <a:srgbClr val="009999"/>
                </a:solidFill>
                <a:latin typeface="Brush Script MT" pitchFamily="66" charset="0"/>
              </a:rPr>
              <a:t>We Celebrated several  Charters with you 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63888" y="260648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 smtClean="0">
                <a:solidFill>
                  <a:srgbClr val="009999"/>
                </a:solidFill>
                <a:latin typeface="Arial Black" pitchFamily="34" charset="0"/>
              </a:rPr>
              <a:t>NATIONAL CHARTERS</a:t>
            </a:r>
            <a:endParaRPr lang="nl-BE" sz="2400" dirty="0">
              <a:solidFill>
                <a:srgbClr val="009999"/>
              </a:solidFill>
              <a:latin typeface="Arial Black" pitchFamily="34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620688"/>
            <a:ext cx="352839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573016"/>
            <a:ext cx="324036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C:\Veerle AGORA INTERNATIONAL\2010-2011\ACI AGM 2011\powerpoints AGM\combined report ppoint\CHARTER AGORA' 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501008"/>
            <a:ext cx="32480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851920" y="90872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Charter AC </a:t>
            </a:r>
            <a:r>
              <a:rPr lang="nl-BE" b="1" dirty="0" err="1" smtClean="0">
                <a:solidFill>
                  <a:schemeClr val="bg1"/>
                </a:solidFill>
              </a:rPr>
              <a:t>Dijon</a:t>
            </a:r>
            <a:r>
              <a:rPr lang="nl-BE" b="1" dirty="0" smtClean="0">
                <a:solidFill>
                  <a:schemeClr val="bg1"/>
                </a:solidFill>
              </a:rPr>
              <a:t> - France</a:t>
            </a:r>
            <a:endParaRPr lang="nl-BE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594928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Charter Tangent Hamburg</a:t>
            </a:r>
            <a:endParaRPr lang="nl-BE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594928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Charter AC </a:t>
            </a:r>
            <a:r>
              <a:rPr lang="nl-BE" b="1" dirty="0" err="1" smtClean="0">
                <a:solidFill>
                  <a:schemeClr val="bg1"/>
                </a:solidFill>
              </a:rPr>
              <a:t>Milano</a:t>
            </a:r>
            <a:r>
              <a:rPr lang="nl-BE" b="1" dirty="0" smtClean="0">
                <a:solidFill>
                  <a:schemeClr val="bg1"/>
                </a:solidFill>
              </a:rPr>
              <a:t> - </a:t>
            </a:r>
            <a:r>
              <a:rPr lang="nl-BE" b="1" dirty="0" err="1" smtClean="0">
                <a:solidFill>
                  <a:schemeClr val="bg1"/>
                </a:solidFill>
              </a:rPr>
              <a:t>Italy</a:t>
            </a:r>
            <a:endParaRPr lang="nl-BE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414908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</p:spTree>
  </p:cSld>
  <p:clrMapOvr>
    <a:masterClrMapping/>
  </p:clrMapOvr>
  <p:transition spd="med" advClick="0" advTm="10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6" presetClass="entr" presetSubtype="3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8" grpId="0" animBg="1"/>
      <p:bldP spid="9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Veerle AGORA INTERNATIONAL\2010-2011\newsletters\newsletter 6\CHARTE FIN 058.JPG"/>
          <p:cNvPicPr/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467544" y="332656"/>
            <a:ext cx="3384376" cy="244827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>
            <a:glow rad="101600">
              <a:schemeClr val="bg1">
                <a:lumMod val="9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23528" y="285293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Charter AC </a:t>
            </a:r>
            <a:r>
              <a:rPr lang="nl-BE" b="1" dirty="0" err="1" smtClean="0">
                <a:solidFill>
                  <a:schemeClr val="bg1"/>
                </a:solidFill>
              </a:rPr>
              <a:t>Avesnes-Fournies</a:t>
            </a:r>
            <a:r>
              <a:rPr lang="nl-BE" b="1" dirty="0" smtClean="0">
                <a:solidFill>
                  <a:schemeClr val="bg1"/>
                </a:solidFill>
              </a:rPr>
              <a:t> - France</a:t>
            </a:r>
            <a:endParaRPr lang="nl-BE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TC 107 Gründungsfot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20688"/>
            <a:ext cx="2664296" cy="1584176"/>
          </a:xfrm>
          <a:prstGeom prst="rect">
            <a:avLst/>
          </a:prstGeom>
          <a:noFill/>
          <a:ln w="9525">
            <a:solidFill>
              <a:srgbClr val="99CCFF"/>
            </a:solidFill>
            <a:miter lim="800000"/>
            <a:headEnd/>
            <a:tailEnd/>
          </a:ln>
          <a:effectLst>
            <a:glow rad="101600">
              <a:schemeClr val="bg1">
                <a:lumMod val="95000"/>
                <a:alpha val="6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948264" y="908720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Charter Tangent </a:t>
            </a:r>
            <a:r>
              <a:rPr lang="nl-BE" b="1" dirty="0" err="1" smtClean="0">
                <a:solidFill>
                  <a:schemeClr val="bg1"/>
                </a:solidFill>
              </a:rPr>
              <a:t>Lübeck</a:t>
            </a:r>
            <a:r>
              <a:rPr lang="nl-BE" b="1" dirty="0" smtClean="0">
                <a:solidFill>
                  <a:schemeClr val="bg1"/>
                </a:solidFill>
              </a:rPr>
              <a:t> – Bad </a:t>
            </a:r>
            <a:r>
              <a:rPr lang="nl-BE" b="1" dirty="0" err="1" smtClean="0">
                <a:solidFill>
                  <a:schemeClr val="bg1"/>
                </a:solidFill>
              </a:rPr>
              <a:t>Schwartau</a:t>
            </a:r>
            <a:r>
              <a:rPr lang="nl-BE" b="1" dirty="0" smtClean="0">
                <a:solidFill>
                  <a:schemeClr val="bg1"/>
                </a:solidFill>
              </a:rPr>
              <a:t> </a:t>
            </a:r>
            <a:endParaRPr lang="nl-BE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17355" t="50000" r="54050" b="21693"/>
          <a:stretch>
            <a:fillRect/>
          </a:stretch>
        </p:blipFill>
        <p:spPr bwMode="auto">
          <a:xfrm>
            <a:off x="4283968" y="2348880"/>
            <a:ext cx="27363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bg1">
                <a:lumMod val="95000"/>
                <a:alpha val="40000"/>
              </a:schemeClr>
            </a:glow>
          </a:effectLst>
        </p:spPr>
      </p:pic>
      <p:sp>
        <p:nvSpPr>
          <p:cNvPr id="9" name="TextBox 8"/>
          <p:cNvSpPr txBox="1"/>
          <p:nvPr/>
        </p:nvSpPr>
        <p:spPr>
          <a:xfrm>
            <a:off x="7020272" y="263691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Charter Tangent </a:t>
            </a:r>
            <a:r>
              <a:rPr lang="nl-BE" b="1" dirty="0" err="1" smtClean="0">
                <a:solidFill>
                  <a:schemeClr val="bg1"/>
                </a:solidFill>
              </a:rPr>
              <a:t>Nordenham</a:t>
            </a:r>
            <a:endParaRPr lang="nl-BE" b="1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4149080"/>
            <a:ext cx="2808312" cy="1872208"/>
          </a:xfrm>
          <a:prstGeom prst="rect">
            <a:avLst/>
          </a:prstGeom>
          <a:noFill/>
          <a:ln w="9525">
            <a:solidFill>
              <a:srgbClr val="99CCFF"/>
            </a:solidFill>
            <a:miter lim="800000"/>
            <a:headEnd/>
            <a:tailEnd/>
          </a:ln>
          <a:effectLst>
            <a:glow rad="139700">
              <a:schemeClr val="bg1">
                <a:lumMod val="9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7092280" y="4653136"/>
            <a:ext cx="1835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Charter Tangent </a:t>
            </a:r>
            <a:r>
              <a:rPr lang="nl-BE" b="1" dirty="0" err="1" smtClean="0">
                <a:solidFill>
                  <a:schemeClr val="bg1"/>
                </a:solidFill>
              </a:rPr>
              <a:t>Ammerland</a:t>
            </a:r>
            <a:endParaRPr lang="nl-BE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26064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TANGENT GERMANY</a:t>
            </a:r>
            <a:endParaRPr lang="nl-BE" b="1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/>
          <p:nvPr/>
        </p:nvPicPr>
        <p:blipFill>
          <a:blip r:embed="rId6" cstate="print"/>
          <a:srcRect l="17851" t="27249" r="17851" b="11376"/>
          <a:stretch>
            <a:fillRect/>
          </a:stretch>
        </p:blipFill>
        <p:spPr bwMode="auto">
          <a:xfrm>
            <a:off x="467544" y="3789040"/>
            <a:ext cx="2907030" cy="173355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>
            <a:glow rad="139700">
              <a:schemeClr val="bg1">
                <a:lumMod val="95000"/>
                <a:alpha val="40000"/>
              </a:schemeClr>
            </a:glow>
          </a:effectLst>
        </p:spPr>
      </p:pic>
      <p:sp>
        <p:nvSpPr>
          <p:cNvPr id="14" name="TextBox 13"/>
          <p:cNvSpPr txBox="1"/>
          <p:nvPr/>
        </p:nvSpPr>
        <p:spPr>
          <a:xfrm>
            <a:off x="251520" y="5589240"/>
            <a:ext cx="385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Charter AC Val De </a:t>
            </a:r>
            <a:r>
              <a:rPr lang="nl-BE" b="1" dirty="0" err="1" smtClean="0">
                <a:solidFill>
                  <a:schemeClr val="bg1"/>
                </a:solidFill>
              </a:rPr>
              <a:t>Meuse</a:t>
            </a:r>
            <a:r>
              <a:rPr lang="nl-BE" b="1" dirty="0" smtClean="0">
                <a:solidFill>
                  <a:schemeClr val="bg1"/>
                </a:solidFill>
              </a:rPr>
              <a:t> - </a:t>
            </a:r>
            <a:r>
              <a:rPr lang="nl-BE" b="1" dirty="0" err="1" smtClean="0">
                <a:solidFill>
                  <a:schemeClr val="bg1"/>
                </a:solidFill>
              </a:rPr>
              <a:t>Belgium</a:t>
            </a:r>
            <a:endParaRPr lang="nl-BE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1640" y="2276872"/>
            <a:ext cx="684076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nl-BE" sz="4400" dirty="0" smtClean="0">
                <a:solidFill>
                  <a:srgbClr val="FF0000"/>
                </a:solidFill>
                <a:latin typeface="Arial Black" pitchFamily="34" charset="0"/>
              </a:rPr>
              <a:t>CONGRATULATIONS!! </a:t>
            </a:r>
            <a:endParaRPr lang="nl-BE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18131" y="5712806"/>
            <a:ext cx="1980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Charter Tangent </a:t>
            </a:r>
          </a:p>
          <a:p>
            <a:r>
              <a:rPr lang="nl-BE" b="1" dirty="0" err="1" smtClean="0">
                <a:solidFill>
                  <a:schemeClr val="bg1"/>
                </a:solidFill>
              </a:rPr>
              <a:t>Main</a:t>
            </a:r>
            <a:r>
              <a:rPr lang="nl-BE" b="1" dirty="0" smtClean="0">
                <a:solidFill>
                  <a:schemeClr val="bg1"/>
                </a:solidFill>
              </a:rPr>
              <a:t> Metropolen</a:t>
            </a:r>
            <a:endParaRPr lang="nl-BE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0"/>
                            </p:stCondLst>
                            <p:childTnLst>
                              <p:par>
                                <p:cTn id="6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3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2" grpId="0"/>
      <p:bldP spid="14" grpId="0"/>
      <p:bldP spid="15" grpId="0"/>
      <p:bldP spid="15" grpId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>
            <a:lum bright="40000"/>
          </a:blip>
          <a:srcRect l="27273" t="10582" r="21157" b="7407"/>
          <a:stretch>
            <a:fillRect/>
          </a:stretch>
        </p:blipFill>
        <p:spPr bwMode="auto">
          <a:xfrm>
            <a:off x="1331640" y="404664"/>
            <a:ext cx="5976664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03648" y="404664"/>
            <a:ext cx="6696744" cy="59400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Aft>
                <a:spcPts val="2400"/>
              </a:spcAft>
            </a:pPr>
            <a:r>
              <a:rPr lang="nl-BE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But</a:t>
            </a:r>
            <a:r>
              <a:rPr lang="nl-BE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</a:t>
            </a:r>
          </a:p>
          <a:p>
            <a:pPr>
              <a:spcAft>
                <a:spcPts val="2400"/>
              </a:spcAft>
            </a:pPr>
            <a:r>
              <a:rPr lang="nl-BE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Also</a:t>
            </a:r>
            <a:endParaRPr lang="nl-BE" sz="6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>
              <a:spcAft>
                <a:spcPts val="2400"/>
              </a:spcAft>
            </a:pPr>
            <a:r>
              <a:rPr lang="nl-BE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Internationally</a:t>
            </a:r>
            <a:endParaRPr lang="nl-BE" sz="6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>
              <a:spcAft>
                <a:spcPts val="2400"/>
              </a:spcAft>
            </a:pPr>
            <a:r>
              <a:rPr lang="nl-BE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we </a:t>
            </a:r>
          </a:p>
          <a:p>
            <a:pPr>
              <a:spcAft>
                <a:spcPts val="2400"/>
              </a:spcAft>
            </a:pPr>
            <a:r>
              <a:rPr lang="nl-BE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grow</a:t>
            </a:r>
            <a:r>
              <a:rPr lang="nl-BE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!</a:t>
            </a:r>
            <a:endParaRPr lang="nl-BE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il_fi" descr="http://www.ngdc.noaa.gov/mgg/topo/img/globe3t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416"/>
            <a:ext cx="914399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api.ning.com/files/h4TCXOcjBYcD*p38zBBShgNoYDPQAmuV0B6zyz7JLWOAQX8Gi*rZuZa6l9tW13Pvf-RYrknbj7mDM*49VRoLM1QJV*cNpvlk/americanflag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284" y="252140"/>
            <a:ext cx="220684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131840" y="260648"/>
            <a:ext cx="6012160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nl-BE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26th of </a:t>
            </a:r>
            <a:r>
              <a:rPr lang="nl-BE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March</a:t>
            </a:r>
            <a:r>
              <a:rPr lang="nl-BE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2011</a:t>
            </a:r>
          </a:p>
          <a:p>
            <a:r>
              <a:rPr lang="nl-BE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Charter AGORA CLUB USA!</a:t>
            </a:r>
            <a:endParaRPr lang="nl-BE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Right Arrow 7"/>
          <p:cNvSpPr/>
          <p:nvPr/>
        </p:nvSpPr>
        <p:spPr>
          <a:xfrm rot="6577619">
            <a:off x="1174173" y="1721050"/>
            <a:ext cx="1532140" cy="53558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</p:cSld>
  <p:clrMapOvr>
    <a:masterClrMapping/>
  </p:clrMapOvr>
  <p:transition spd="med" advClick="0" advTm="8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Veerle AGORA INTERNATIONAL\2010-2011\ACI AGM 2011\powerpoints AGM\combined report ppoint\nikkie inducting cousin Debbie in seat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3203848" cy="2420888"/>
          </a:xfrm>
          <a:prstGeom prst="rect">
            <a:avLst/>
          </a:prstGeom>
          <a:noFill/>
        </p:spPr>
      </p:pic>
      <p:pic>
        <p:nvPicPr>
          <p:cNvPr id="7" name="Picture 6" descr="C:\FOTOS\2011\110325 USA fotos Veerle\117_2603\IMGP568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284380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FOTOS\2011\110325-USA\206068_10150195868610960_700490959_8257546_260009_n[1]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0"/>
            <a:ext cx="3059832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:\FOTOS\2011\110325-USA\DSC0413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0"/>
            <a:ext cx="3240360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FOTOS\2011\110325-USA\DSC0398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121696"/>
            <a:ext cx="37079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C:\FOTOS\2011\110325-USA\DSC0393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843808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Veerle AGORA INTERNATIONAL\2010-2011\ACI AGM 2011\powerpoints AGM\combined report ppoint\DSC04161.JPG"/>
          <p:cNvPicPr/>
          <p:nvPr/>
        </p:nvPicPr>
        <p:blipFill>
          <a:blip r:embed="rId8" cstate="print"/>
          <a:srcRect l="6116" r="21818"/>
          <a:stretch>
            <a:fillRect/>
          </a:stretch>
        </p:blipFill>
        <p:spPr bwMode="auto">
          <a:xfrm>
            <a:off x="2843808" y="3257600"/>
            <a:ext cx="324036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915816" y="2708920"/>
            <a:ext cx="3345281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nl-BE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CHARTER WEEKEND AC USA </a:t>
            </a:r>
            <a:endParaRPr lang="nl-BE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36" y="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 smtClean="0">
                <a:solidFill>
                  <a:srgbClr val="FF0000"/>
                </a:solidFill>
              </a:rPr>
              <a:t>Making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new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friends</a:t>
            </a:r>
            <a:endParaRPr lang="nl-BE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420888"/>
            <a:ext cx="2987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 smtClean="0">
                <a:solidFill>
                  <a:srgbClr val="002060"/>
                </a:solidFill>
              </a:rPr>
              <a:t>Visiting</a:t>
            </a:r>
            <a:r>
              <a:rPr lang="nl-BE" b="1" dirty="0" smtClean="0">
                <a:solidFill>
                  <a:srgbClr val="002060"/>
                </a:solidFill>
              </a:rPr>
              <a:t> the Boeing Museum </a:t>
            </a:r>
          </a:p>
          <a:p>
            <a:r>
              <a:rPr lang="nl-BE" b="1" dirty="0" smtClean="0">
                <a:solidFill>
                  <a:srgbClr val="002060"/>
                </a:solidFill>
              </a:rPr>
              <a:t>in </a:t>
            </a:r>
            <a:r>
              <a:rPr lang="nl-BE" b="1" dirty="0" err="1" smtClean="0">
                <a:solidFill>
                  <a:srgbClr val="002060"/>
                </a:solidFill>
              </a:rPr>
              <a:t>Seattle</a:t>
            </a:r>
            <a:endParaRPr lang="nl-BE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552" y="5517232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dirty="0" err="1" smtClean="0">
                <a:solidFill>
                  <a:srgbClr val="FF0000"/>
                </a:solidFill>
              </a:rPr>
              <a:t>Nikkie</a:t>
            </a:r>
            <a:r>
              <a:rPr lang="nl-BE" sz="2400" b="1" dirty="0" smtClean="0">
                <a:solidFill>
                  <a:srgbClr val="FF0000"/>
                </a:solidFill>
              </a:rPr>
              <a:t> </a:t>
            </a:r>
            <a:r>
              <a:rPr lang="nl-BE" sz="2400" b="1" dirty="0" err="1" smtClean="0">
                <a:solidFill>
                  <a:srgbClr val="FF0000"/>
                </a:solidFill>
              </a:rPr>
              <a:t>inducting</a:t>
            </a:r>
            <a:r>
              <a:rPr lang="nl-BE" sz="2400" b="1" dirty="0" smtClean="0">
                <a:solidFill>
                  <a:srgbClr val="FF0000"/>
                </a:solidFill>
              </a:rPr>
              <a:t> </a:t>
            </a:r>
            <a:r>
              <a:rPr lang="nl-BE" sz="2400" b="1" dirty="0" err="1" smtClean="0">
                <a:solidFill>
                  <a:srgbClr val="FF0000"/>
                </a:solidFill>
              </a:rPr>
              <a:t>cousin</a:t>
            </a:r>
            <a:r>
              <a:rPr lang="nl-BE" sz="2400" b="1" dirty="0" smtClean="0">
                <a:solidFill>
                  <a:srgbClr val="FF0000"/>
                </a:solidFill>
              </a:rPr>
              <a:t> </a:t>
            </a:r>
            <a:r>
              <a:rPr lang="nl-BE" sz="2400" b="1" dirty="0" err="1" smtClean="0">
                <a:solidFill>
                  <a:srgbClr val="FF0000"/>
                </a:solidFill>
              </a:rPr>
              <a:t>Debby</a:t>
            </a:r>
            <a:r>
              <a:rPr lang="nl-BE" sz="2400" b="1" dirty="0" smtClean="0">
                <a:solidFill>
                  <a:srgbClr val="FF0000"/>
                </a:solidFill>
              </a:rPr>
              <a:t> </a:t>
            </a:r>
            <a:endParaRPr lang="nl-BE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15816" y="1556792"/>
            <a:ext cx="144016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b="1" dirty="0" err="1" smtClean="0">
                <a:solidFill>
                  <a:srgbClr val="FF0000"/>
                </a:solidFill>
              </a:rPr>
              <a:t>Inducting</a:t>
            </a:r>
            <a:r>
              <a:rPr lang="nl-BE" b="1" dirty="0" smtClean="0">
                <a:solidFill>
                  <a:srgbClr val="FF0000"/>
                </a:solidFill>
              </a:rPr>
              <a:t> president AC Detroit </a:t>
            </a:r>
            <a:endParaRPr lang="nl-BE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60032" y="188640"/>
            <a:ext cx="115212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rgbClr val="FF0000"/>
                </a:solidFill>
              </a:rPr>
              <a:t>And Kelly, president AC </a:t>
            </a:r>
            <a:r>
              <a:rPr lang="nl-BE" b="1" dirty="0" err="1" smtClean="0">
                <a:solidFill>
                  <a:srgbClr val="FF0000"/>
                </a:solidFill>
              </a:rPr>
              <a:t>Seattle</a:t>
            </a:r>
            <a:endParaRPr lang="nl-BE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7824" y="5805264"/>
            <a:ext cx="302433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rgbClr val="002060"/>
                </a:solidFill>
              </a:rPr>
              <a:t>Veerle (</a:t>
            </a:r>
            <a:r>
              <a:rPr lang="nl-BE" b="1" dirty="0" err="1" smtClean="0">
                <a:solidFill>
                  <a:srgbClr val="002060"/>
                </a:solidFill>
              </a:rPr>
              <a:t>on</a:t>
            </a:r>
            <a:r>
              <a:rPr lang="nl-BE" b="1" dirty="0" smtClean="0">
                <a:solidFill>
                  <a:srgbClr val="002060"/>
                </a:solidFill>
              </a:rPr>
              <a:t> private </a:t>
            </a:r>
            <a:r>
              <a:rPr lang="nl-BE" b="1" dirty="0" err="1" smtClean="0">
                <a:solidFill>
                  <a:srgbClr val="002060"/>
                </a:solidFill>
              </a:rPr>
              <a:t>visit</a:t>
            </a:r>
            <a:r>
              <a:rPr lang="nl-BE" b="1" dirty="0" smtClean="0">
                <a:solidFill>
                  <a:srgbClr val="002060"/>
                </a:solidFill>
              </a:rPr>
              <a:t>) , Kelly National President AC USA and </a:t>
            </a:r>
            <a:r>
              <a:rPr lang="nl-BE" b="1" dirty="0" err="1" smtClean="0">
                <a:solidFill>
                  <a:srgbClr val="002060"/>
                </a:solidFill>
              </a:rPr>
              <a:t>Nikkie</a:t>
            </a:r>
            <a:r>
              <a:rPr lang="nl-BE" b="1" dirty="0" smtClean="0">
                <a:solidFill>
                  <a:srgbClr val="002060"/>
                </a:solidFill>
              </a:rPr>
              <a:t> (</a:t>
            </a:r>
            <a:r>
              <a:rPr lang="nl-BE" b="1" dirty="0" err="1" smtClean="0">
                <a:solidFill>
                  <a:srgbClr val="002060"/>
                </a:solidFill>
              </a:rPr>
              <a:t>on</a:t>
            </a:r>
            <a:r>
              <a:rPr lang="nl-BE" b="1" dirty="0" smtClean="0">
                <a:solidFill>
                  <a:srgbClr val="002060"/>
                </a:solidFill>
              </a:rPr>
              <a:t> official </a:t>
            </a:r>
            <a:r>
              <a:rPr lang="nl-BE" b="1" dirty="0" err="1" smtClean="0">
                <a:solidFill>
                  <a:srgbClr val="002060"/>
                </a:solidFill>
              </a:rPr>
              <a:t>visit</a:t>
            </a:r>
            <a:r>
              <a:rPr lang="nl-BE" b="1" dirty="0" smtClean="0">
                <a:solidFill>
                  <a:srgbClr val="002060"/>
                </a:solidFill>
              </a:rPr>
              <a:t>)</a:t>
            </a:r>
            <a:endParaRPr lang="nl-BE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308126">
            <a:off x="5944198" y="3255492"/>
            <a:ext cx="36728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nl-BE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GREAT HOMEPARTY ! </a:t>
            </a:r>
            <a:endParaRPr lang="nl-BE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" name="Picture 20" descr="C:\FOTOS\2011\110325 charter Agora USA selection\DSC04165 - Copy - Copy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0" y="3501008"/>
            <a:ext cx="93965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nl-BE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orte" pitchFamily="66" charset="0"/>
              </a:rPr>
              <a:t>WELCOME AGORA USA !!!</a:t>
            </a:r>
            <a:endParaRPr lang="nl-BE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orte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608" y="479715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</p:spTree>
  </p:cSld>
  <p:clrMapOvr>
    <a:masterClrMapping/>
  </p:clrMapOvr>
  <p:transition advClick="0" advTm="2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3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300"/>
                            </p:stCondLst>
                            <p:childTnLst>
                              <p:par>
                                <p:cTn id="51" presetID="6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300"/>
                            </p:stCondLst>
                            <p:childTnLst>
                              <p:par>
                                <p:cTn id="5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300"/>
                            </p:stCondLst>
                            <p:childTnLst>
                              <p:par>
                                <p:cTn id="6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/>
      <p:bldP spid="22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il_fi" descr="http://www.ngdc.noaa.gov/mgg/topo/img/globe3t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01416"/>
            <a:ext cx="914399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260648"/>
            <a:ext cx="777686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nl-BE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 STILL WE ARE GROWING !!</a:t>
            </a:r>
            <a:endParaRPr lang="nl-BE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il_fi" descr="http://www.moroccanamericantrade.com/newsite/maroc-flag.jpg"/>
          <p:cNvPicPr/>
          <p:nvPr/>
        </p:nvPicPr>
        <p:blipFill>
          <a:blip r:embed="rId3" cstate="print"/>
          <a:srcRect l="1500" t="1748" r="2250" b="2448"/>
          <a:stretch>
            <a:fillRect/>
          </a:stretch>
        </p:blipFill>
        <p:spPr bwMode="auto">
          <a:xfrm>
            <a:off x="323528" y="1124744"/>
            <a:ext cx="21237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l_fi" descr="http://ifantast.files.wordpress.com/2011/05/union-jack-flag-of-the-united-kingdom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780928"/>
            <a:ext cx="208823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>
            <a:off x="2411760" y="2420888"/>
            <a:ext cx="1944216" cy="86409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1"/>
          </p:cNvCxnSpPr>
          <p:nvPr/>
        </p:nvCxnSpPr>
        <p:spPr>
          <a:xfrm rot="10800000">
            <a:off x="4572000" y="2708920"/>
            <a:ext cx="1296144" cy="7920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3528" y="2636912"/>
            <a:ext cx="25922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CHARTER</a:t>
            </a:r>
          </a:p>
          <a:p>
            <a:r>
              <a:rPr lang="nl-BE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AGORA CLUB MOROCCO</a:t>
            </a:r>
          </a:p>
          <a:p>
            <a:r>
              <a:rPr lang="nl-BE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26 November 2011</a:t>
            </a:r>
            <a:endParaRPr lang="nl-BE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68144" y="4221088"/>
            <a:ext cx="3096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CHARTER AGORA CLUB UNITED KINGDOM</a:t>
            </a:r>
          </a:p>
          <a:p>
            <a:r>
              <a:rPr lang="nl-BE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MAY 2013</a:t>
            </a:r>
            <a:endParaRPr lang="nl-BE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Up Ribbon 19"/>
          <p:cNvSpPr/>
          <p:nvPr/>
        </p:nvSpPr>
        <p:spPr>
          <a:xfrm rot="20881121">
            <a:off x="-44401" y="1481843"/>
            <a:ext cx="9376815" cy="3682975"/>
          </a:xfrm>
          <a:prstGeom prst="ribbon2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nl-BE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WELCOME </a:t>
            </a:r>
          </a:p>
          <a:p>
            <a:pPr algn="ctr"/>
            <a:r>
              <a:rPr lang="nl-BE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AGORA </a:t>
            </a:r>
          </a:p>
          <a:p>
            <a:pPr algn="ctr"/>
            <a:r>
              <a:rPr lang="nl-BE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DEAR FRIENDS !!!</a:t>
            </a:r>
            <a:endParaRPr lang="nl-BE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83968" y="479715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</p:spTree>
  </p:cSld>
  <p:clrMapOvr>
    <a:masterClrMapping/>
  </p:clrMapOvr>
  <p:transition spd="med" advClick="0" advTm="1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6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8" grpId="0"/>
      <p:bldP spid="20" grpId="0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l_fi" descr="http://farm3.static.flickr.com/2694/4166780653_b36f455af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565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692696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dirty="0" smtClean="0">
                <a:solidFill>
                  <a:srgbClr val="C00000"/>
                </a:solidFill>
                <a:latin typeface="Brush Script MT" pitchFamily="66" charset="0"/>
              </a:rPr>
              <a:t>The </a:t>
            </a:r>
            <a:r>
              <a:rPr lang="nl-BE" sz="4800" dirty="0" err="1" smtClean="0">
                <a:solidFill>
                  <a:srgbClr val="C00000"/>
                </a:solidFill>
                <a:latin typeface="Brush Script MT" pitchFamily="66" charset="0"/>
              </a:rPr>
              <a:t>Agora</a:t>
            </a:r>
            <a:r>
              <a:rPr lang="nl-BE" sz="4800" dirty="0" smtClean="0">
                <a:solidFill>
                  <a:srgbClr val="C00000"/>
                </a:solidFill>
                <a:latin typeface="Brush Script MT" pitchFamily="66" charset="0"/>
              </a:rPr>
              <a:t> </a:t>
            </a:r>
            <a:r>
              <a:rPr lang="nl-BE" sz="4800" dirty="0" err="1" smtClean="0">
                <a:solidFill>
                  <a:srgbClr val="C00000"/>
                </a:solidFill>
                <a:latin typeface="Brush Script MT" pitchFamily="66" charset="0"/>
              </a:rPr>
              <a:t>year</a:t>
            </a:r>
            <a:r>
              <a:rPr lang="nl-BE" sz="4800" dirty="0" smtClean="0">
                <a:solidFill>
                  <a:srgbClr val="C00000"/>
                </a:solidFill>
                <a:latin typeface="Brush Script MT" pitchFamily="66" charset="0"/>
              </a:rPr>
              <a:t> </a:t>
            </a:r>
            <a:r>
              <a:rPr lang="nl-BE" sz="4800" dirty="0" err="1" smtClean="0">
                <a:solidFill>
                  <a:srgbClr val="C00000"/>
                </a:solidFill>
                <a:latin typeface="Brush Script MT" pitchFamily="66" charset="0"/>
              </a:rPr>
              <a:t>started</a:t>
            </a:r>
            <a:r>
              <a:rPr lang="nl-BE" sz="4800" dirty="0" smtClean="0">
                <a:solidFill>
                  <a:srgbClr val="C00000"/>
                </a:solidFill>
                <a:latin typeface="Brush Script MT" pitchFamily="66" charset="0"/>
              </a:rPr>
              <a:t> </a:t>
            </a:r>
            <a:r>
              <a:rPr lang="nl-BE" sz="4800" dirty="0" err="1" smtClean="0">
                <a:solidFill>
                  <a:srgbClr val="C00000"/>
                </a:solidFill>
                <a:latin typeface="Brush Script MT" pitchFamily="66" charset="0"/>
              </a:rPr>
              <a:t>with</a:t>
            </a:r>
            <a:endParaRPr lang="nl-BE" sz="4800" dirty="0">
              <a:solidFill>
                <a:srgbClr val="C00000"/>
              </a:solidFill>
              <a:latin typeface="Brush Script MT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204864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 smtClean="0">
                <a:solidFill>
                  <a:srgbClr val="C00000"/>
                </a:solidFill>
                <a:latin typeface="Brush Script MT" pitchFamily="66" charset="0"/>
              </a:rPr>
              <a:t>The ACI conference in Tallinn 2010</a:t>
            </a:r>
            <a:endParaRPr lang="nl-BE" sz="5400" dirty="0">
              <a:solidFill>
                <a:srgbClr val="C00000"/>
              </a:solidFill>
              <a:latin typeface="Brush Script MT" pitchFamily="66" charset="0"/>
            </a:endParaRPr>
          </a:p>
        </p:txBody>
      </p:sp>
    </p:spTree>
  </p:cSld>
  <p:clrMapOvr>
    <a:masterClrMapping/>
  </p:clrMapOvr>
  <p:transition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052736"/>
            <a:ext cx="3168352" cy="4832092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412776"/>
            <a:ext cx="280006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YOU SEE WE </a:t>
            </a:r>
          </a:p>
          <a:p>
            <a:r>
              <a:rPr lang="nl-BE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DIDN’T </a:t>
            </a:r>
          </a:p>
          <a:p>
            <a:r>
              <a:rPr lang="nl-BE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SIT STILL !</a:t>
            </a:r>
            <a:endParaRPr lang="nl-BE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1052736"/>
            <a:ext cx="3888432" cy="483209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nl-BE" sz="2800" b="1" dirty="0" smtClean="0">
              <a:solidFill>
                <a:srgbClr val="009999"/>
              </a:solidFill>
            </a:endParaRPr>
          </a:p>
          <a:p>
            <a:r>
              <a:rPr lang="nl-BE" sz="2800" b="1" dirty="0" smtClean="0">
                <a:solidFill>
                  <a:schemeClr val="bg1"/>
                </a:solidFill>
              </a:rPr>
              <a:t>CERTAINLY NOT!</a:t>
            </a:r>
          </a:p>
          <a:p>
            <a:r>
              <a:rPr lang="nl-BE" sz="2800" b="1" dirty="0" smtClean="0">
                <a:solidFill>
                  <a:schemeClr val="bg1"/>
                </a:solidFill>
              </a:rPr>
              <a:t>SICHER NICHT ! </a:t>
            </a:r>
          </a:p>
          <a:p>
            <a:r>
              <a:rPr lang="nl-BE" sz="2800" b="1" dirty="0" smtClean="0">
                <a:solidFill>
                  <a:schemeClr val="bg1"/>
                </a:solidFill>
              </a:rPr>
              <a:t>CERTAINTEMENT PAS! </a:t>
            </a:r>
          </a:p>
          <a:p>
            <a:r>
              <a:rPr lang="nl-BE" sz="2800" b="1" dirty="0" smtClean="0">
                <a:solidFill>
                  <a:schemeClr val="bg1"/>
                </a:solidFill>
              </a:rPr>
              <a:t>CERTO CHE NO !</a:t>
            </a:r>
          </a:p>
          <a:p>
            <a:r>
              <a:rPr lang="nl-BE" sz="2800" b="1" dirty="0" smtClean="0">
                <a:solidFill>
                  <a:schemeClr val="bg1"/>
                </a:solidFill>
              </a:rPr>
              <a:t>ZEKER NIET! </a:t>
            </a:r>
          </a:p>
          <a:p>
            <a:r>
              <a:rPr lang="nl-BE" sz="2800" b="1" dirty="0" smtClean="0">
                <a:solidFill>
                  <a:schemeClr val="bg1"/>
                </a:solidFill>
              </a:rPr>
              <a:t>KINDLASTI MITTE !</a:t>
            </a:r>
          </a:p>
          <a:p>
            <a:r>
              <a:rPr lang="nl-BE" sz="2800" b="1" dirty="0" smtClean="0">
                <a:solidFill>
                  <a:schemeClr val="bg1"/>
                </a:solidFill>
              </a:rPr>
              <a:t>DESIGUR NU !</a:t>
            </a:r>
          </a:p>
          <a:p>
            <a:r>
              <a:rPr lang="nl-BE" sz="2800" b="1" dirty="0" smtClean="0">
                <a:solidFill>
                  <a:schemeClr val="bg1"/>
                </a:solidFill>
              </a:rPr>
              <a:t>SEKERLIK NIE !</a:t>
            </a:r>
          </a:p>
          <a:p>
            <a:r>
              <a:rPr lang="nl-BE" sz="2800" b="1" dirty="0" smtClean="0">
                <a:solidFill>
                  <a:schemeClr val="bg1"/>
                </a:solidFill>
              </a:rPr>
              <a:t> </a:t>
            </a:r>
            <a:r>
              <a:rPr lang="yi-Hebr" sz="2800" b="1" dirty="0" smtClean="0">
                <a:solidFill>
                  <a:schemeClr val="bg1"/>
                </a:solidFill>
              </a:rPr>
              <a:t>אַוואַדע נישט!</a:t>
            </a:r>
            <a:endParaRPr lang="nl-BE" sz="2800" b="1" dirty="0" smtClean="0">
              <a:solidFill>
                <a:schemeClr val="bg1"/>
              </a:solidFill>
            </a:endParaRPr>
          </a:p>
          <a:p>
            <a:r>
              <a:rPr lang="nl-BE" sz="2800" b="1" dirty="0" smtClean="0">
                <a:solidFill>
                  <a:schemeClr val="bg1"/>
                </a:solidFill>
              </a:rPr>
              <a:t> </a:t>
            </a:r>
            <a:r>
              <a:rPr lang="ar-AE" sz="2800" b="1" dirty="0" smtClean="0">
                <a:solidFill>
                  <a:schemeClr val="bg1"/>
                </a:solidFill>
              </a:rPr>
              <a:t>بالتأكيد لا!</a:t>
            </a:r>
            <a:endParaRPr lang="nl-BE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5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23528" y="260648"/>
            <a:ext cx="2520280" cy="618630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nl-B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THE ACI BOARDMEMBERS WERE PRESENT ON MOST NATIONAL AGM’S</a:t>
            </a:r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/>
          </a:p>
        </p:txBody>
      </p:sp>
      <p:pic>
        <p:nvPicPr>
          <p:cNvPr id="6" name="Picture 5" descr="C:\Veerle AGORA INTERNATIONAL\2010-2011\ACI AGM 2011\powerpoints AGM\combined report ppoint\AGM GER E+Brigitte.jpg"/>
          <p:cNvPicPr/>
          <p:nvPr/>
        </p:nvPicPr>
        <p:blipFill>
          <a:blip r:embed="rId2" cstate="print"/>
          <a:srcRect b="48334"/>
          <a:stretch>
            <a:fillRect/>
          </a:stretch>
        </p:blipFill>
        <p:spPr bwMode="auto">
          <a:xfrm>
            <a:off x="3059832" y="188640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 l="5263" r="5263"/>
          <a:stretch>
            <a:fillRect/>
          </a:stretch>
        </p:blipFill>
        <p:spPr bwMode="auto">
          <a:xfrm>
            <a:off x="6012160" y="188640"/>
            <a:ext cx="244827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Veerle AGORA INTERNATIONAL\2010-2011\ACI AGM 2011\powerpoints AGM\combined report ppoint\DSC_04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276872"/>
            <a:ext cx="288032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Veerle AGORA INTERNATIONAL\2010-2011\ACI AGM 2011\powerpoints AGM\combined report ppoint\P103025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276872"/>
            <a:ext cx="248984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:\Veerle AGORA INTERNATIONAL\2010-2011\ACI AGM 2011\powerpoints AGM\combined report ppoint\DSC0315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221088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Veerle AGORA INTERNATIONAL\2010-2011\ACI AGM 2011\powerpoints AGM\combined report ppoint\DSC0320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221088"/>
            <a:ext cx="249098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23528" y="1844824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BE" dirty="0" smtClean="0"/>
              <a:t> </a:t>
            </a:r>
            <a:r>
              <a:rPr lang="nl-BE" b="1" dirty="0" smtClean="0"/>
              <a:t>Elisabeth</a:t>
            </a:r>
            <a:r>
              <a:rPr lang="nl-BE" dirty="0" smtClean="0"/>
              <a:t> : AM AC TANGENT GERMANY</a:t>
            </a:r>
            <a:endParaRPr lang="nl-BE" dirty="0"/>
          </a:p>
        </p:txBody>
      </p:sp>
      <p:sp>
        <p:nvSpPr>
          <p:cNvPr id="14" name="TextBox 13"/>
          <p:cNvSpPr txBox="1"/>
          <p:nvPr/>
        </p:nvSpPr>
        <p:spPr>
          <a:xfrm>
            <a:off x="344736" y="242088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BE" dirty="0" smtClean="0"/>
              <a:t> </a:t>
            </a:r>
            <a:r>
              <a:rPr lang="nl-BE" b="1" dirty="0" err="1" smtClean="0"/>
              <a:t>Nikkie</a:t>
            </a:r>
            <a:r>
              <a:rPr lang="nl-BE" dirty="0" smtClean="0"/>
              <a:t> : AGM AC SOUTH AFRICA</a:t>
            </a:r>
            <a:endParaRPr lang="nl-BE" dirty="0"/>
          </a:p>
        </p:txBody>
      </p:sp>
      <p:sp>
        <p:nvSpPr>
          <p:cNvPr id="15" name="TextBox 14"/>
          <p:cNvSpPr txBox="1"/>
          <p:nvPr/>
        </p:nvSpPr>
        <p:spPr>
          <a:xfrm>
            <a:off x="395536" y="299695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BE" dirty="0" smtClean="0"/>
              <a:t> </a:t>
            </a:r>
            <a:r>
              <a:rPr lang="nl-BE" b="1" dirty="0" smtClean="0"/>
              <a:t>Veerle</a:t>
            </a:r>
            <a:r>
              <a:rPr lang="nl-BE" dirty="0" smtClean="0"/>
              <a:t> : AGM AC THE NETHERLANDS</a:t>
            </a:r>
            <a:endParaRPr lang="nl-BE" dirty="0"/>
          </a:p>
        </p:txBody>
      </p:sp>
      <p:sp>
        <p:nvSpPr>
          <p:cNvPr id="16" name="TextBox 15"/>
          <p:cNvSpPr txBox="1"/>
          <p:nvPr/>
        </p:nvSpPr>
        <p:spPr>
          <a:xfrm>
            <a:off x="395536" y="3645024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nl-BE" dirty="0" smtClean="0"/>
              <a:t> </a:t>
            </a:r>
            <a:r>
              <a:rPr lang="nl-BE" b="1" dirty="0" smtClean="0"/>
              <a:t>Daniëlle</a:t>
            </a:r>
            <a:r>
              <a:rPr lang="nl-BE" dirty="0" smtClean="0"/>
              <a:t> : </a:t>
            </a:r>
            <a:r>
              <a:rPr lang="nl-BE" dirty="0" err="1" smtClean="0"/>
              <a:t>AGM’s</a:t>
            </a:r>
            <a:r>
              <a:rPr lang="nl-BE" dirty="0" smtClean="0"/>
              <a:t> </a:t>
            </a:r>
          </a:p>
          <a:p>
            <a:r>
              <a:rPr lang="nl-BE" dirty="0" smtClean="0"/>
              <a:t>     AC FRANCE</a:t>
            </a:r>
          </a:p>
          <a:p>
            <a:r>
              <a:rPr lang="nl-BE" dirty="0" smtClean="0"/>
              <a:t>     AC ITALY</a:t>
            </a:r>
          </a:p>
          <a:p>
            <a:r>
              <a:rPr lang="nl-BE" dirty="0" smtClean="0"/>
              <a:t>     AC BELGIUM</a:t>
            </a:r>
            <a:endParaRPr lang="nl-BE" dirty="0"/>
          </a:p>
        </p:txBody>
      </p:sp>
      <p:sp>
        <p:nvSpPr>
          <p:cNvPr id="19" name="TextBox 18"/>
          <p:cNvSpPr txBox="1"/>
          <p:nvPr/>
        </p:nvSpPr>
        <p:spPr>
          <a:xfrm>
            <a:off x="755576" y="501317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</p:spTree>
  </p:cSld>
  <p:clrMapOvr>
    <a:masterClrMapping/>
  </p:clrMapOvr>
  <p:transition advClick="0" advTm="9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6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:\Veerle AGORA INTERNATIONAL\2011-2012\LOGO'S\4C1V\4Club LOGOS ne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289032" cy="449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11560" y="260648"/>
            <a:ext cx="7992888" cy="1477328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endParaRPr lang="nl-BE" sz="1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r>
              <a:rPr lang="nl-BE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WE REPRESENTED </a:t>
            </a:r>
          </a:p>
          <a:p>
            <a:r>
              <a:rPr lang="nl-BE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AGORA CLUB INTERNATIONAL</a:t>
            </a:r>
          </a:p>
          <a:p>
            <a:r>
              <a:rPr lang="nl-BE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ON 4 CLUBS 1 VISION MEETINGS</a:t>
            </a:r>
            <a:endParaRPr lang="nl-BE" sz="1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endParaRPr lang="nl-BE" sz="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Picture 5" descr="C:\Veerle AGORA INTERNATIONAL\2010-2011\ACI AGM 2011\powerpoints AGM\combined report ppoint\CHARTER AGORA' 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4"/>
            <a:ext cx="266429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4" cstate="print"/>
          <a:srcRect l="13268" t="14623" r="43921" b="10377"/>
          <a:stretch>
            <a:fillRect/>
          </a:stretch>
        </p:blipFill>
        <p:spPr bwMode="auto">
          <a:xfrm>
            <a:off x="3419872" y="1844824"/>
            <a:ext cx="136815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Veerle AGORA INTERNATIONAL\2010-2011\newsletters\newsletter 8\SDC11494.JPG"/>
          <p:cNvPicPr/>
          <p:nvPr/>
        </p:nvPicPr>
        <p:blipFill>
          <a:blip r:embed="rId5" cstate="print"/>
          <a:srcRect l="34536" t="685" r="5670"/>
          <a:stretch>
            <a:fillRect/>
          </a:stretch>
        </p:blipFill>
        <p:spPr bwMode="auto">
          <a:xfrm>
            <a:off x="4788024" y="1844824"/>
            <a:ext cx="151216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Veerle AGORA INTERNATIONAL\2010-2011\ACI AGM 2011\powerpoints AGM\combined report ppoint\DSC03105-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1844824"/>
            <a:ext cx="2411760" cy="187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19672" y="4221088"/>
            <a:ext cx="266429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11560" y="3717032"/>
            <a:ext cx="266429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Daniëlle </a:t>
            </a:r>
            <a:r>
              <a:rPr lang="nl-BE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nl-BE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AC, LC and 41 Club </a:t>
            </a:r>
            <a:r>
              <a:rPr lang="nl-BE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Italy</a:t>
            </a:r>
            <a:r>
              <a:rPr lang="nl-BE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nl-BE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3717032"/>
            <a:ext cx="288032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sz="1400" b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Nikkie</a:t>
            </a:r>
            <a:r>
              <a:rPr lang="nl-BE" sz="1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LC and 41 Club </a:t>
            </a:r>
            <a:r>
              <a:rPr lang="nl-BE" sz="1400" b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South</a:t>
            </a:r>
            <a:r>
              <a:rPr lang="nl-BE" sz="1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BE" sz="1400" b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Africa</a:t>
            </a:r>
            <a:endParaRPr lang="nl-BE" sz="14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6216" y="3717032"/>
            <a:ext cx="24847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sz="1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Daniëlle </a:t>
            </a:r>
            <a:r>
              <a:rPr lang="nl-BE" sz="14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nl-BE" sz="1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41 Club </a:t>
            </a:r>
            <a:r>
              <a:rPr lang="nl-BE" sz="14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Intl</a:t>
            </a:r>
            <a:r>
              <a:rPr lang="nl-BE" sz="1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and 41 Club India </a:t>
            </a:r>
            <a:endParaRPr lang="nl-BE" sz="14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19672" y="6237312"/>
            <a:ext cx="26642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Veerle </a:t>
            </a:r>
            <a:r>
              <a:rPr lang="nl-BE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nl-BE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LC </a:t>
            </a:r>
            <a:r>
              <a:rPr lang="nl-BE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Belgium</a:t>
            </a:r>
            <a:endParaRPr lang="nl-BE" sz="1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4" descr="C:\Users\Veerle\AppData\Local\Temp\Rar$DI09.319\DSC0331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4221088"/>
            <a:ext cx="280831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860032" y="6165304"/>
            <a:ext cx="280831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sz="1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Elisabeth and Danielle at the </a:t>
            </a:r>
          </a:p>
          <a:p>
            <a:r>
              <a:rPr lang="nl-BE" sz="1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LCI conference in Hamburg</a:t>
            </a:r>
            <a:endParaRPr lang="nl-BE" sz="1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2" cstate="print">
            <a:lum bright="40000"/>
          </a:blip>
          <a:srcRect l="19669" t="22487" r="19008" b="349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2" cstate="print"/>
          <a:srcRect l="19669" t="22487" r="19008" b="7407"/>
          <a:stretch>
            <a:fillRect/>
          </a:stretch>
        </p:blipFill>
        <p:spPr bwMode="auto">
          <a:xfrm>
            <a:off x="2195736" y="1844824"/>
            <a:ext cx="4968552" cy="5013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79712" y="260648"/>
            <a:ext cx="5400600" cy="12618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nl-BE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We </a:t>
            </a:r>
            <a:r>
              <a:rPr lang="nl-BE" sz="2000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also</a:t>
            </a:r>
            <a:r>
              <a:rPr lang="nl-BE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nl-BE" sz="2000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tried</a:t>
            </a:r>
            <a:r>
              <a:rPr lang="nl-BE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to warm </a:t>
            </a:r>
            <a:r>
              <a:rPr lang="nl-BE" sz="2000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you</a:t>
            </a:r>
            <a:r>
              <a:rPr lang="nl-BE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to </a:t>
            </a:r>
            <a:r>
              <a:rPr lang="nl-BE" sz="2000" dirty="0" err="1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our</a:t>
            </a:r>
            <a:r>
              <a:rPr lang="nl-BE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 </a:t>
            </a:r>
          </a:p>
          <a:p>
            <a:pPr algn="ctr"/>
            <a:r>
              <a:rPr lang="nl-BE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International Service Project</a:t>
            </a:r>
          </a:p>
          <a:p>
            <a:r>
              <a:rPr lang="nl-BE" sz="3600" dirty="0" smtClean="0">
                <a:solidFill>
                  <a:schemeClr val="accent3">
                    <a:lumMod val="50000"/>
                  </a:schemeClr>
                </a:solidFill>
                <a:latin typeface="Brush Script MT" pitchFamily="66" charset="0"/>
              </a:rPr>
              <a:t>              </a:t>
            </a:r>
            <a:r>
              <a:rPr lang="nl-BE" sz="36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ECPAT</a:t>
            </a:r>
            <a:endParaRPr lang="nl-BE" sz="36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556792"/>
            <a:ext cx="6984776" cy="2062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endParaRPr lang="nl-BE" dirty="0" smtClean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nl-BE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THANK YOU </a:t>
            </a:r>
          </a:p>
          <a:p>
            <a:pPr algn="ctr"/>
            <a:r>
              <a:rPr lang="nl-BE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AC BELGIUM AND TANGENT GERMANY…</a:t>
            </a:r>
          </a:p>
          <a:p>
            <a:pPr algn="ctr"/>
            <a:r>
              <a:rPr lang="nl-BE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</a:p>
          <a:p>
            <a:pPr algn="ctr"/>
            <a:r>
              <a:rPr lang="nl-BE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THANKS TO YOU WE COULD OFFER </a:t>
            </a:r>
            <a:r>
              <a:rPr lang="nl-BE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2000€</a:t>
            </a:r>
            <a:r>
              <a:rPr lang="nl-BE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TO ECPAT</a:t>
            </a:r>
          </a:p>
          <a:p>
            <a:pPr algn="ctr"/>
            <a:r>
              <a:rPr lang="nl-BE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DURING THE LADIES’ CIRCLE INTERNATIONAL CONFERENCE</a:t>
            </a:r>
          </a:p>
          <a:p>
            <a:pPr algn="ctr"/>
            <a:endParaRPr lang="nl-BE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34076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18512" t="18254" r="15537" b="8466"/>
          <a:stretch>
            <a:fillRect/>
          </a:stretch>
        </p:blipFill>
        <p:spPr bwMode="auto">
          <a:xfrm>
            <a:off x="2267744" y="3717032"/>
            <a:ext cx="4752528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7092280" y="3573016"/>
            <a:ext cx="1656184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BE" dirty="0" smtClean="0"/>
          </a:p>
          <a:p>
            <a:r>
              <a:rPr lang="nl-BE" b="1" dirty="0" smtClean="0">
                <a:solidFill>
                  <a:schemeClr val="accent3">
                    <a:lumMod val="50000"/>
                  </a:schemeClr>
                </a:solidFill>
              </a:rPr>
              <a:t>Elisabeth presenting the </a:t>
            </a:r>
            <a:r>
              <a:rPr lang="nl-BE" b="1" dirty="0" err="1" smtClean="0">
                <a:solidFill>
                  <a:srgbClr val="FF0000"/>
                </a:solidFill>
              </a:rPr>
              <a:t>Agora</a:t>
            </a:r>
            <a:r>
              <a:rPr lang="nl-BE" b="1" dirty="0" smtClean="0">
                <a:solidFill>
                  <a:srgbClr val="FF0000"/>
                </a:solidFill>
              </a:rPr>
              <a:t> cheque </a:t>
            </a:r>
            <a:r>
              <a:rPr lang="nl-BE" b="1" dirty="0" err="1" smtClean="0">
                <a:solidFill>
                  <a:schemeClr val="accent3">
                    <a:lumMod val="50000"/>
                  </a:schemeClr>
                </a:solidFill>
              </a:rPr>
              <a:t>during</a:t>
            </a:r>
            <a:r>
              <a:rPr lang="nl-BE" b="1" dirty="0" smtClean="0">
                <a:solidFill>
                  <a:schemeClr val="accent3">
                    <a:lumMod val="50000"/>
                  </a:schemeClr>
                </a:solidFill>
              </a:rPr>
              <a:t> the LCI Conference in Hamburg last August</a:t>
            </a:r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r>
              <a:rPr lang="nl-BE" dirty="0" smtClean="0"/>
              <a:t> </a:t>
            </a:r>
            <a:endParaRPr lang="nl-BE" dirty="0"/>
          </a:p>
        </p:txBody>
      </p:sp>
      <p:sp>
        <p:nvSpPr>
          <p:cNvPr id="13" name="TextBox 12"/>
          <p:cNvSpPr txBox="1"/>
          <p:nvPr/>
        </p:nvSpPr>
        <p:spPr>
          <a:xfrm>
            <a:off x="251520" y="400506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</p:spTree>
  </p:cSld>
  <p:clrMapOvr>
    <a:masterClrMapping/>
  </p:clrMapOvr>
  <p:transition spd="med" advClick="0" advTm="1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6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6" presetClass="entr" presetSubtype="3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allAtOnce" animBg="1"/>
      <p:bldP spid="10" grpId="0"/>
      <p:bldP spid="12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54868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dirty="0" err="1" smtClean="0">
                <a:solidFill>
                  <a:srgbClr val="FF0066"/>
                </a:solidFill>
                <a:latin typeface="Arial Black" pitchFamily="34" charset="0"/>
              </a:rPr>
              <a:t>After</a:t>
            </a:r>
            <a:r>
              <a:rPr lang="nl-BE" sz="2000" dirty="0" smtClean="0">
                <a:solidFill>
                  <a:srgbClr val="FF0066"/>
                </a:solidFill>
                <a:latin typeface="Arial Black" pitchFamily="34" charset="0"/>
              </a:rPr>
              <a:t> 12 </a:t>
            </a:r>
            <a:r>
              <a:rPr lang="nl-BE" sz="2000" dirty="0" err="1" smtClean="0">
                <a:solidFill>
                  <a:srgbClr val="FF0066"/>
                </a:solidFill>
                <a:latin typeface="Arial Black" pitchFamily="34" charset="0"/>
              </a:rPr>
              <a:t>months</a:t>
            </a:r>
            <a:r>
              <a:rPr lang="nl-BE" sz="2000" dirty="0" smtClean="0">
                <a:solidFill>
                  <a:srgbClr val="FF0066"/>
                </a:solidFill>
                <a:latin typeface="Arial Black" pitchFamily="34" charset="0"/>
              </a:rPr>
              <a:t> of </a:t>
            </a:r>
            <a:r>
              <a:rPr lang="nl-BE" sz="2000" dirty="0" err="1" smtClean="0">
                <a:solidFill>
                  <a:srgbClr val="FF0066"/>
                </a:solidFill>
                <a:latin typeface="Arial Black" pitchFamily="34" charset="0"/>
              </a:rPr>
              <a:t>working</a:t>
            </a:r>
            <a:r>
              <a:rPr lang="nl-BE" sz="2000" dirty="0" smtClean="0">
                <a:solidFill>
                  <a:srgbClr val="FF0066"/>
                </a:solidFill>
                <a:latin typeface="Arial Black" pitchFamily="34" charset="0"/>
              </a:rPr>
              <a:t> </a:t>
            </a:r>
            <a:r>
              <a:rPr lang="nl-BE" sz="2000" dirty="0" err="1" smtClean="0">
                <a:solidFill>
                  <a:srgbClr val="FF0066"/>
                </a:solidFill>
                <a:latin typeface="Arial Black" pitchFamily="34" charset="0"/>
              </a:rPr>
              <a:t>together</a:t>
            </a:r>
            <a:r>
              <a:rPr lang="nl-BE" sz="2000" dirty="0" smtClean="0">
                <a:solidFill>
                  <a:srgbClr val="FF0066"/>
                </a:solidFill>
                <a:latin typeface="Arial Black" pitchFamily="34" charset="0"/>
              </a:rPr>
              <a:t>, </a:t>
            </a:r>
          </a:p>
          <a:p>
            <a:r>
              <a:rPr lang="nl-BE" sz="2000" dirty="0" smtClean="0">
                <a:solidFill>
                  <a:srgbClr val="FF0066"/>
                </a:solidFill>
                <a:latin typeface="Arial Black" pitchFamily="34" charset="0"/>
              </a:rPr>
              <a:t>we </a:t>
            </a:r>
            <a:r>
              <a:rPr lang="nl-BE" sz="2000" dirty="0" err="1" smtClean="0">
                <a:solidFill>
                  <a:srgbClr val="FF0066"/>
                </a:solidFill>
                <a:latin typeface="Arial Black" pitchFamily="34" charset="0"/>
              </a:rPr>
              <a:t>got</a:t>
            </a:r>
            <a:r>
              <a:rPr lang="nl-BE" sz="2000" dirty="0" smtClean="0">
                <a:solidFill>
                  <a:srgbClr val="FF0066"/>
                </a:solidFill>
                <a:latin typeface="Arial Black" pitchFamily="34" charset="0"/>
              </a:rPr>
              <a:t> to </a:t>
            </a:r>
            <a:r>
              <a:rPr lang="nl-BE" sz="2000" dirty="0" err="1" smtClean="0">
                <a:solidFill>
                  <a:srgbClr val="FF0066"/>
                </a:solidFill>
                <a:latin typeface="Arial Black" pitchFamily="34" charset="0"/>
              </a:rPr>
              <a:t>know</a:t>
            </a:r>
            <a:r>
              <a:rPr lang="nl-BE" sz="2000" dirty="0" smtClean="0">
                <a:solidFill>
                  <a:srgbClr val="FF0066"/>
                </a:solidFill>
                <a:latin typeface="Arial Black" pitchFamily="34" charset="0"/>
              </a:rPr>
              <a:t> </a:t>
            </a:r>
            <a:r>
              <a:rPr lang="nl-BE" sz="2000" dirty="0" err="1" smtClean="0">
                <a:solidFill>
                  <a:srgbClr val="FF0066"/>
                </a:solidFill>
                <a:latin typeface="Arial Black" pitchFamily="34" charset="0"/>
              </a:rPr>
              <a:t>each</a:t>
            </a:r>
            <a:r>
              <a:rPr lang="nl-BE" sz="2000" dirty="0" smtClean="0">
                <a:solidFill>
                  <a:srgbClr val="FF0066"/>
                </a:solidFill>
                <a:latin typeface="Arial Black" pitchFamily="34" charset="0"/>
              </a:rPr>
              <a:t> </a:t>
            </a:r>
            <a:r>
              <a:rPr lang="nl-BE" sz="2000" dirty="0" err="1" smtClean="0">
                <a:solidFill>
                  <a:srgbClr val="FF0066"/>
                </a:solidFill>
                <a:latin typeface="Arial Black" pitchFamily="34" charset="0"/>
              </a:rPr>
              <a:t>other</a:t>
            </a:r>
            <a:r>
              <a:rPr lang="nl-BE" sz="2000" dirty="0" smtClean="0">
                <a:solidFill>
                  <a:srgbClr val="FF0066"/>
                </a:solidFill>
                <a:latin typeface="Arial Black" pitchFamily="34" charset="0"/>
              </a:rPr>
              <a:t> a bit </a:t>
            </a:r>
            <a:r>
              <a:rPr lang="nl-BE" sz="2000" dirty="0" err="1" smtClean="0">
                <a:solidFill>
                  <a:srgbClr val="FF0066"/>
                </a:solidFill>
                <a:latin typeface="Arial Black" pitchFamily="34" charset="0"/>
              </a:rPr>
              <a:t>better</a:t>
            </a:r>
            <a:endParaRPr lang="nl-BE" sz="2000" dirty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556792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b="1" dirty="0" smtClean="0">
                <a:solidFill>
                  <a:srgbClr val="7030A0"/>
                </a:solidFill>
              </a:rPr>
              <a:t>IF YOU THOUGHT THAT WE HAD A SERIOUS PRESIDENT….</a:t>
            </a:r>
            <a:endParaRPr lang="nl-BE" sz="2000" b="1" dirty="0">
              <a:solidFill>
                <a:srgbClr val="7030A0"/>
              </a:solidFill>
            </a:endParaRPr>
          </a:p>
        </p:txBody>
      </p:sp>
      <p:pic>
        <p:nvPicPr>
          <p:cNvPr id="10" name="Picture 9" descr="C:\Veerle AGORA INTERNATIONAL\2010-2011\ACI AGM 2011\powerpoints AGM\combined report ppoint\BM3 Ni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26098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211960" y="2204864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dirty="0" err="1" smtClean="0">
                <a:solidFill>
                  <a:srgbClr val="7030A0"/>
                </a:solidFill>
                <a:latin typeface="Brush Script MT" pitchFamily="66" charset="0"/>
              </a:rPr>
              <a:t>Think</a:t>
            </a:r>
            <a:r>
              <a:rPr lang="nl-BE" sz="4800" dirty="0" smtClean="0">
                <a:solidFill>
                  <a:srgbClr val="7030A0"/>
                </a:solidFill>
                <a:latin typeface="Brush Script MT" pitchFamily="66" charset="0"/>
              </a:rPr>
              <a:t> </a:t>
            </a:r>
            <a:r>
              <a:rPr lang="nl-BE" sz="4800" dirty="0" err="1" smtClean="0">
                <a:solidFill>
                  <a:srgbClr val="7030A0"/>
                </a:solidFill>
                <a:latin typeface="Brush Script MT" pitchFamily="66" charset="0"/>
              </a:rPr>
              <a:t>again</a:t>
            </a:r>
            <a:r>
              <a:rPr lang="nl-BE" sz="4800" dirty="0" smtClean="0">
                <a:solidFill>
                  <a:srgbClr val="7030A0"/>
                </a:solidFill>
                <a:latin typeface="Brush Script MT" pitchFamily="66" charset="0"/>
              </a:rPr>
              <a:t> !!</a:t>
            </a:r>
            <a:endParaRPr lang="nl-BE" sz="4800" dirty="0">
              <a:solidFill>
                <a:srgbClr val="7030A0"/>
              </a:solidFill>
              <a:latin typeface="Brush Script MT" pitchFamily="66" charset="0"/>
            </a:endParaRPr>
          </a:p>
        </p:txBody>
      </p:sp>
      <p:pic>
        <p:nvPicPr>
          <p:cNvPr id="12" name="Picture 11" descr="C:\FOTOS\2010\101002 ACI AGM TALLINN\102_2909\IMGP48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996952"/>
            <a:ext cx="489654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064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dirty="0" smtClean="0">
                <a:solidFill>
                  <a:schemeClr val="bg1"/>
                </a:solidFill>
              </a:rPr>
              <a:t>We </a:t>
            </a:r>
            <a:r>
              <a:rPr lang="nl-BE" sz="2400" b="1" dirty="0" err="1" smtClean="0">
                <a:solidFill>
                  <a:schemeClr val="bg1"/>
                </a:solidFill>
              </a:rPr>
              <a:t>don’t</a:t>
            </a:r>
            <a:r>
              <a:rPr lang="nl-BE" sz="2400" b="1" dirty="0" smtClean="0">
                <a:solidFill>
                  <a:schemeClr val="bg1"/>
                </a:solidFill>
              </a:rPr>
              <a:t> have a </a:t>
            </a:r>
            <a:r>
              <a:rPr lang="nl-BE" sz="2400" b="1" dirty="0" err="1" smtClean="0">
                <a:solidFill>
                  <a:schemeClr val="bg1"/>
                </a:solidFill>
              </a:rPr>
              <a:t>serious</a:t>
            </a:r>
            <a:r>
              <a:rPr lang="nl-BE" sz="2400" b="1" dirty="0" smtClean="0">
                <a:solidFill>
                  <a:schemeClr val="bg1"/>
                </a:solidFill>
              </a:rPr>
              <a:t> IPP </a:t>
            </a:r>
            <a:r>
              <a:rPr lang="nl-BE" sz="2400" b="1" dirty="0" err="1" smtClean="0">
                <a:solidFill>
                  <a:schemeClr val="bg1"/>
                </a:solidFill>
              </a:rPr>
              <a:t>eighter</a:t>
            </a:r>
            <a:r>
              <a:rPr lang="nl-BE" sz="2400" b="1" dirty="0" smtClean="0">
                <a:solidFill>
                  <a:schemeClr val="bg1"/>
                </a:solidFill>
              </a:rPr>
              <a:t>…</a:t>
            </a:r>
            <a:endParaRPr lang="nl-BE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345638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88224" y="2348880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 smtClean="0">
                <a:solidFill>
                  <a:schemeClr val="bg1"/>
                </a:solidFill>
              </a:rPr>
              <a:t>Nor  </a:t>
            </a:r>
          </a:p>
          <a:p>
            <a:r>
              <a:rPr lang="nl-BE" sz="2400" dirty="0" smtClean="0">
                <a:solidFill>
                  <a:schemeClr val="bg1"/>
                </a:solidFill>
              </a:rPr>
              <a:t>a </a:t>
            </a:r>
            <a:r>
              <a:rPr lang="nl-BE" sz="2400" dirty="0" err="1" smtClean="0">
                <a:solidFill>
                  <a:schemeClr val="bg1"/>
                </a:solidFill>
              </a:rPr>
              <a:t>serious</a:t>
            </a:r>
            <a:r>
              <a:rPr lang="nl-BE" sz="2400" dirty="0" smtClean="0">
                <a:solidFill>
                  <a:schemeClr val="bg1"/>
                </a:solidFill>
              </a:rPr>
              <a:t> </a:t>
            </a:r>
            <a:r>
              <a:rPr lang="nl-BE" sz="2400" dirty="0" err="1" smtClean="0">
                <a:solidFill>
                  <a:schemeClr val="bg1"/>
                </a:solidFill>
              </a:rPr>
              <a:t>Vice</a:t>
            </a:r>
            <a:r>
              <a:rPr lang="nl-BE" sz="2400" dirty="0" smtClean="0">
                <a:solidFill>
                  <a:schemeClr val="bg1"/>
                </a:solidFill>
              </a:rPr>
              <a:t> President…!</a:t>
            </a:r>
            <a:endParaRPr lang="nl-BE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C:\Veerle AGORA INTERNATIONAL\2010-2011\ACI AGM 2011\powerpoints AGM\combined report ppoint\GB Motto Eastern Promise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836712"/>
            <a:ext cx="2678038" cy="2777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Veerle AGORA INTERNATIONAL\2010-2011\ACI AGM 2011\powerpoints AGM\combined report ppoint\IMGP5041 - Copy.JPG"/>
          <p:cNvPicPr/>
          <p:nvPr/>
        </p:nvPicPr>
        <p:blipFill>
          <a:blip r:embed="rId4" cstate="print"/>
          <a:srcRect l="9924" t="19320" r="48892" b="23256"/>
          <a:stretch>
            <a:fillRect/>
          </a:stretch>
        </p:blipFill>
        <p:spPr bwMode="auto">
          <a:xfrm>
            <a:off x="2195736" y="3501008"/>
            <a:ext cx="15811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9512" y="4005064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2400" dirty="0" smtClean="0">
                <a:solidFill>
                  <a:schemeClr val="bg1"/>
                </a:solidFill>
              </a:rPr>
              <a:t>The </a:t>
            </a:r>
            <a:r>
              <a:rPr lang="nl-BE" sz="2400" dirty="0" err="1" smtClean="0">
                <a:solidFill>
                  <a:schemeClr val="bg1"/>
                </a:solidFill>
              </a:rPr>
              <a:t>secretary</a:t>
            </a:r>
            <a:r>
              <a:rPr lang="nl-BE" sz="2400" dirty="0" smtClean="0">
                <a:solidFill>
                  <a:schemeClr val="bg1"/>
                </a:solidFill>
              </a:rPr>
              <a:t> is </a:t>
            </a:r>
            <a:r>
              <a:rPr lang="nl-BE" sz="2400" dirty="0" err="1" smtClean="0">
                <a:solidFill>
                  <a:schemeClr val="bg1"/>
                </a:solidFill>
              </a:rPr>
              <a:t>really</a:t>
            </a:r>
            <a:r>
              <a:rPr lang="nl-BE" sz="2400" dirty="0" smtClean="0">
                <a:solidFill>
                  <a:schemeClr val="bg1"/>
                </a:solidFill>
              </a:rPr>
              <a:t>  </a:t>
            </a:r>
          </a:p>
          <a:p>
            <a:pPr algn="r"/>
            <a:r>
              <a:rPr lang="nl-BE" sz="2400" dirty="0" smtClean="0">
                <a:solidFill>
                  <a:schemeClr val="bg1"/>
                </a:solidFill>
              </a:rPr>
              <a:t>crazy</a:t>
            </a:r>
            <a:endParaRPr lang="nl-BE" sz="2400" dirty="0">
              <a:solidFill>
                <a:schemeClr val="bg1"/>
              </a:solidFill>
            </a:endParaRPr>
          </a:p>
        </p:txBody>
      </p:sp>
      <p:pic>
        <p:nvPicPr>
          <p:cNvPr id="10" name="Picture 9" descr="C:\Veerle AGORA INTERNATIONAL\2010-2011\ACI AGM 2011\powerpoints AGM\combined report ppoint\IMGP499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717032"/>
            <a:ext cx="23050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300192" y="3789040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 err="1" smtClean="0">
                <a:solidFill>
                  <a:schemeClr val="bg1"/>
                </a:solidFill>
              </a:rPr>
              <a:t>But</a:t>
            </a:r>
            <a:r>
              <a:rPr lang="nl-BE" sz="2400" dirty="0" smtClean="0">
                <a:solidFill>
                  <a:schemeClr val="bg1"/>
                </a:solidFill>
              </a:rPr>
              <a:t> we DO have</a:t>
            </a:r>
          </a:p>
          <a:p>
            <a:r>
              <a:rPr lang="nl-BE" sz="2400" dirty="0" smtClean="0">
                <a:solidFill>
                  <a:schemeClr val="bg1"/>
                </a:solidFill>
              </a:rPr>
              <a:t>a </a:t>
            </a:r>
            <a:r>
              <a:rPr lang="nl-BE" sz="2400" dirty="0" err="1" smtClean="0">
                <a:solidFill>
                  <a:schemeClr val="bg1"/>
                </a:solidFill>
              </a:rPr>
              <a:t>very</a:t>
            </a:r>
            <a:r>
              <a:rPr lang="nl-BE" sz="2400" dirty="0" smtClean="0">
                <a:solidFill>
                  <a:schemeClr val="bg1"/>
                </a:solidFill>
              </a:rPr>
              <a:t> </a:t>
            </a:r>
            <a:r>
              <a:rPr lang="nl-BE" sz="2400" dirty="0" err="1" smtClean="0">
                <a:solidFill>
                  <a:schemeClr val="bg1"/>
                </a:solidFill>
              </a:rPr>
              <a:t>serious</a:t>
            </a:r>
            <a:r>
              <a:rPr lang="nl-BE" sz="2400" dirty="0" smtClean="0">
                <a:solidFill>
                  <a:schemeClr val="bg1"/>
                </a:solidFill>
              </a:rPr>
              <a:t> </a:t>
            </a:r>
            <a:r>
              <a:rPr lang="nl-BE" sz="2400" dirty="0" err="1" smtClean="0">
                <a:solidFill>
                  <a:schemeClr val="bg1"/>
                </a:solidFill>
              </a:rPr>
              <a:t>treasurer</a:t>
            </a:r>
            <a:r>
              <a:rPr lang="nl-BE" sz="2400" dirty="0" smtClean="0">
                <a:solidFill>
                  <a:schemeClr val="bg1"/>
                </a:solidFill>
              </a:rPr>
              <a:t> ! </a:t>
            </a:r>
            <a:endParaRPr lang="nl-BE" sz="2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2200" y="530120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 smtClean="0">
                <a:solidFill>
                  <a:schemeClr val="bg1"/>
                </a:solidFill>
              </a:rPr>
              <a:t>THANK GOD !!!</a:t>
            </a:r>
            <a:endParaRPr lang="nl-BE" sz="2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000"/>
                            </p:stCondLst>
                            <p:childTnLst>
                              <p:par>
                                <p:cTn id="52" presetID="8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  <p:bldP spid="12" grpId="0"/>
      <p:bldP spid="12" grpId="1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Veerle AGORA INTERNATIONAL\2010-2011\ACI AGM 2011\powerpoints AGM\combined report ppoint\IMGP499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4499992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Veerle AGORA INTERNATIONAL\2010-2011\ACI AGM 2011\powerpoints AGM\combined report ppoint\IMGP62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-315416"/>
            <a:ext cx="464400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Veerle AGORA INTERNATIONAL\2010-2011\ACI AGM 2011\powerpoints AGM\combined report ppoint\IMGP54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4538886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Veerle AGORA INTERNATIONAL\2010-2011\ACI AGM 2011\powerpoints AGM\combined report ppoint\IMGP484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284984"/>
            <a:ext cx="4644008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2996952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nl-BE" sz="2800" dirty="0" smtClean="0"/>
              <a:t>  </a:t>
            </a:r>
            <a:r>
              <a:rPr lang="nl-BE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</a:t>
            </a:r>
            <a:r>
              <a:rPr lang="nl-BE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loved</a:t>
            </a:r>
            <a:r>
              <a:rPr lang="nl-BE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working</a:t>
            </a:r>
            <a:r>
              <a:rPr lang="nl-BE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together</a:t>
            </a:r>
            <a:r>
              <a:rPr lang="nl-BE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and we </a:t>
            </a:r>
            <a:r>
              <a:rPr lang="nl-BE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loved</a:t>
            </a:r>
            <a:r>
              <a:rPr lang="nl-BE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working</a:t>
            </a:r>
            <a:r>
              <a:rPr lang="nl-BE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nl-BE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nl-BE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! </a:t>
            </a:r>
            <a:endParaRPr lang="nl-BE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3645024"/>
            <a:ext cx="2808312" cy="646331"/>
          </a:xfrm>
          <a:prstGeom prst="rect">
            <a:avLst/>
          </a:prstGeom>
          <a:gradFill flip="none" rotWithShape="1">
            <a:gsLst>
              <a:gs pos="0">
                <a:srgbClr val="9966FF">
                  <a:tint val="66000"/>
                  <a:satMod val="160000"/>
                </a:srgbClr>
              </a:gs>
              <a:gs pos="50000">
                <a:srgbClr val="9966FF">
                  <a:tint val="44500"/>
                  <a:satMod val="160000"/>
                </a:srgbClr>
              </a:gs>
              <a:gs pos="100000">
                <a:srgbClr val="9966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nl-BE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 YOU ! </a:t>
            </a:r>
            <a:endParaRPr lang="nl-BE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6021288"/>
            <a:ext cx="7560840" cy="369332"/>
          </a:xfrm>
          <a:prstGeom prst="rect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rgbClr val="7030A0"/>
                </a:solidFill>
              </a:rPr>
              <a:t>Power point </a:t>
            </a:r>
            <a:r>
              <a:rPr lang="nl-BE" dirty="0" err="1" smtClean="0">
                <a:solidFill>
                  <a:srgbClr val="7030A0"/>
                </a:solidFill>
              </a:rPr>
              <a:t>presentation</a:t>
            </a:r>
            <a:r>
              <a:rPr lang="nl-BE" dirty="0" smtClean="0">
                <a:solidFill>
                  <a:srgbClr val="7030A0"/>
                </a:solidFill>
              </a:rPr>
              <a:t> </a:t>
            </a:r>
            <a:r>
              <a:rPr lang="nl-BE" dirty="0" err="1" smtClean="0">
                <a:solidFill>
                  <a:srgbClr val="7030A0"/>
                </a:solidFill>
              </a:rPr>
              <a:t>by</a:t>
            </a:r>
            <a:r>
              <a:rPr lang="nl-BE" dirty="0" smtClean="0">
                <a:solidFill>
                  <a:srgbClr val="7030A0"/>
                </a:solidFill>
              </a:rPr>
              <a:t> Veerle De Jonge – ACI </a:t>
            </a:r>
            <a:r>
              <a:rPr lang="nl-BE" dirty="0" err="1" smtClean="0">
                <a:solidFill>
                  <a:srgbClr val="7030A0"/>
                </a:solidFill>
              </a:rPr>
              <a:t>secretary</a:t>
            </a:r>
            <a:r>
              <a:rPr lang="nl-BE" dirty="0" smtClean="0">
                <a:solidFill>
                  <a:srgbClr val="7030A0"/>
                </a:solidFill>
              </a:rPr>
              <a:t> 2009-2011</a:t>
            </a:r>
            <a:endParaRPr lang="nl-BE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436510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</p:spTree>
  </p:cSld>
  <p:clrMapOvr>
    <a:masterClrMapping/>
  </p:clrMapOvr>
  <p:transition spd="slow" advClick="0" advTm="1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300"/>
                            </p:stCondLst>
                            <p:childTnLst>
                              <p:par>
                                <p:cTn id="23" presetID="6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300"/>
                            </p:stCondLst>
                            <p:childTnLst>
                              <p:par>
                                <p:cTn id="27" presetID="6" presetClass="entr" presetSubtype="16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Veerle AGORA INTERNATIONAL\2010-2011\ACI AGM 2011\powerpoints AGM\combined report ppoint\IMGP49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2212325"/>
            <a:ext cx="5832648" cy="4374486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3275856" y="1556792"/>
            <a:ext cx="2664296" cy="2304256"/>
          </a:xfrm>
          <a:prstGeom prst="wedgeEllipseCallout">
            <a:avLst>
              <a:gd name="adj1" fmla="val -82222"/>
              <a:gd name="adj2" fmla="val 740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 err="1" smtClean="0"/>
              <a:t>Where</a:t>
            </a:r>
            <a:r>
              <a:rPr lang="nl-BE" b="1" dirty="0" smtClean="0"/>
              <a:t> </a:t>
            </a:r>
            <a:r>
              <a:rPr lang="nl-BE" b="1" dirty="0" err="1" smtClean="0"/>
              <a:t>Nikkie</a:t>
            </a:r>
            <a:r>
              <a:rPr lang="nl-BE" b="1" dirty="0" smtClean="0"/>
              <a:t> </a:t>
            </a:r>
            <a:r>
              <a:rPr lang="nl-BE" b="1" dirty="0" err="1" smtClean="0"/>
              <a:t>presented</a:t>
            </a:r>
            <a:r>
              <a:rPr lang="nl-BE" b="1" dirty="0" smtClean="0"/>
              <a:t> her </a:t>
            </a:r>
            <a:r>
              <a:rPr lang="nl-BE" b="1" dirty="0" err="1" smtClean="0"/>
              <a:t>year</a:t>
            </a:r>
            <a:r>
              <a:rPr lang="nl-BE" b="1" dirty="0" smtClean="0"/>
              <a:t> logo</a:t>
            </a:r>
            <a:endParaRPr lang="nl-BE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28184" y="314096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 smtClean="0">
                <a:solidFill>
                  <a:srgbClr val="0070C0"/>
                </a:solidFill>
                <a:latin typeface="Brush Script MT" pitchFamily="66" charset="0"/>
              </a:rPr>
              <a:t>And Indeed….</a:t>
            </a:r>
            <a:endParaRPr lang="nl-BE" sz="3600" dirty="0">
              <a:solidFill>
                <a:srgbClr val="0070C0"/>
              </a:solidFill>
              <a:latin typeface="Brush Script MT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3933056"/>
            <a:ext cx="32038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400" dirty="0" err="1" smtClean="0">
                <a:solidFill>
                  <a:srgbClr val="0070C0"/>
                </a:solidFill>
                <a:latin typeface="Brush Script MT" pitchFamily="66" charset="0"/>
              </a:rPr>
              <a:t>That</a:t>
            </a:r>
            <a:r>
              <a:rPr lang="nl-BE" sz="3400" dirty="0" smtClean="0">
                <a:solidFill>
                  <a:srgbClr val="0070C0"/>
                </a:solidFill>
                <a:latin typeface="Brush Script MT" pitchFamily="66" charset="0"/>
              </a:rPr>
              <a:t> weekend, </a:t>
            </a:r>
            <a:r>
              <a:rPr lang="nl-BE" sz="3400" dirty="0" err="1" smtClean="0">
                <a:solidFill>
                  <a:srgbClr val="0070C0"/>
                </a:solidFill>
                <a:latin typeface="Brush Script MT" pitchFamily="66" charset="0"/>
              </a:rPr>
              <a:t>many</a:t>
            </a:r>
            <a:r>
              <a:rPr lang="nl-BE" sz="3400" dirty="0" smtClean="0">
                <a:solidFill>
                  <a:srgbClr val="0070C0"/>
                </a:solidFill>
                <a:latin typeface="Brush Script MT" pitchFamily="66" charset="0"/>
              </a:rPr>
              <a:t> </a:t>
            </a:r>
          </a:p>
          <a:p>
            <a:r>
              <a:rPr lang="nl-BE" sz="3400" b="1" dirty="0" smtClean="0">
                <a:solidFill>
                  <a:srgbClr val="FF0000"/>
                </a:solidFill>
                <a:latin typeface="Brush Script MT" pitchFamily="66" charset="0"/>
              </a:rPr>
              <a:t> </a:t>
            </a:r>
            <a:r>
              <a:rPr lang="nl-BE" sz="3400" b="1" dirty="0" err="1" smtClean="0">
                <a:solidFill>
                  <a:srgbClr val="FF0000"/>
                </a:solidFill>
                <a:latin typeface="Brush Script MT" pitchFamily="66" charset="0"/>
              </a:rPr>
              <a:t>circles</a:t>
            </a:r>
            <a:r>
              <a:rPr lang="nl-BE" sz="3400" b="1" dirty="0" smtClean="0">
                <a:solidFill>
                  <a:srgbClr val="FF0000"/>
                </a:solidFill>
                <a:latin typeface="Brush Script MT" pitchFamily="66" charset="0"/>
              </a:rPr>
              <a:t> of </a:t>
            </a:r>
            <a:r>
              <a:rPr lang="nl-BE" sz="3400" b="1" dirty="0" err="1" smtClean="0">
                <a:solidFill>
                  <a:srgbClr val="FF0000"/>
                </a:solidFill>
                <a:latin typeface="Brush Script MT" pitchFamily="66" charset="0"/>
              </a:rPr>
              <a:t>friends</a:t>
            </a:r>
            <a:r>
              <a:rPr lang="nl-BE" sz="3400" dirty="0" smtClean="0">
                <a:solidFill>
                  <a:srgbClr val="0070C0"/>
                </a:solidFill>
                <a:latin typeface="Brush Script MT" pitchFamily="66" charset="0"/>
              </a:rPr>
              <a:t> </a:t>
            </a:r>
          </a:p>
          <a:p>
            <a:r>
              <a:rPr lang="nl-BE" sz="3400" dirty="0" smtClean="0">
                <a:solidFill>
                  <a:srgbClr val="0070C0"/>
                </a:solidFill>
                <a:latin typeface="Brush Script MT" pitchFamily="66" charset="0"/>
              </a:rPr>
              <a:t> </a:t>
            </a:r>
            <a:r>
              <a:rPr lang="nl-BE" sz="3400" dirty="0" err="1" smtClean="0">
                <a:solidFill>
                  <a:srgbClr val="0070C0"/>
                </a:solidFill>
                <a:latin typeface="Brush Script MT" pitchFamily="66" charset="0"/>
              </a:rPr>
              <a:t>were</a:t>
            </a:r>
            <a:r>
              <a:rPr lang="nl-BE" sz="3400" dirty="0" smtClean="0">
                <a:solidFill>
                  <a:srgbClr val="0070C0"/>
                </a:solidFill>
                <a:latin typeface="Brush Script MT" pitchFamily="66" charset="0"/>
              </a:rPr>
              <a:t> </a:t>
            </a:r>
            <a:r>
              <a:rPr lang="nl-BE" sz="3400" dirty="0" err="1" smtClean="0">
                <a:solidFill>
                  <a:srgbClr val="0070C0"/>
                </a:solidFill>
                <a:latin typeface="Brush Script MT" pitchFamily="66" charset="0"/>
              </a:rPr>
              <a:t>formed</a:t>
            </a:r>
            <a:r>
              <a:rPr lang="nl-BE" sz="3400" dirty="0" smtClean="0">
                <a:solidFill>
                  <a:srgbClr val="0070C0"/>
                </a:solidFill>
                <a:latin typeface="Brush Script MT" pitchFamily="66" charset="0"/>
              </a:rPr>
              <a:t> ! </a:t>
            </a:r>
            <a:endParaRPr lang="nl-BE" sz="3400" dirty="0">
              <a:solidFill>
                <a:srgbClr val="0070C0"/>
              </a:solidFill>
              <a:latin typeface="Brush Script MT" pitchFamily="66" charset="0"/>
            </a:endParaRPr>
          </a:p>
        </p:txBody>
      </p:sp>
      <p:sp>
        <p:nvSpPr>
          <p:cNvPr id="16" name="Oval Callout 15"/>
          <p:cNvSpPr/>
          <p:nvPr/>
        </p:nvSpPr>
        <p:spPr>
          <a:xfrm>
            <a:off x="3275856" y="1484784"/>
            <a:ext cx="2736304" cy="2520280"/>
          </a:xfrm>
          <a:prstGeom prst="wedgeEllipseCallout">
            <a:avLst>
              <a:gd name="adj1" fmla="val -80765"/>
              <a:gd name="adj2" fmla="val 66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31074" t="23691" r="29918" b="12948"/>
          <a:stretch>
            <a:fillRect/>
          </a:stretch>
        </p:blipFill>
        <p:spPr bwMode="auto">
          <a:xfrm>
            <a:off x="3779912" y="1844824"/>
            <a:ext cx="18002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2400347" y="2967334"/>
            <a:ext cx="3971853" cy="305395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circle of friends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forever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8" name="Picture 17" descr="C:\Veerle AGORA INTERNATIONAL\2010-2011\ACI AGM 2011\powerpoints AGM\combined report ppoint\103_3009\IMGP487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0"/>
            <a:ext cx="2808312" cy="268850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C:\Veerle AGORA INTERNATIONAL\2010-2011\ACI AGM 2011\powerpoints AGM\combined report ppoint\103_3009\IMGP488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76672"/>
            <a:ext cx="2448272" cy="22768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C:\Veerle AGORA INTERNATIONAL\2010-2011\ACI AGM 2011\powerpoints AGM\combined report ppoint\103_3009\IMGP487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852936"/>
            <a:ext cx="3091731" cy="313007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C:\Veerle AGORA INTERNATIONAL\2010-2011\ACI AGM 2011\powerpoints AGM\combined report ppoint\103_3009\IMGP487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3933056"/>
            <a:ext cx="2549451" cy="254563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2" descr="C:\Veerle AGORA INTERNATIONAL\2010-2011\ACI AGM 2011\powerpoints AGM\combined report ppoint\103_3009\IMGP4874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1556792"/>
            <a:ext cx="3068936" cy="295215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 descr="C:\Veerle AGORA INTERNATIONAL\2010-2011\ACI AGM 2011\powerpoints AGM\combined report ppoint\103_3009\IMGP4897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0"/>
            <a:ext cx="2134171" cy="223837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31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2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100"/>
                            </p:stCondLst>
                            <p:childTnLst>
                              <p:par>
                                <p:cTn id="4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1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100"/>
                            </p:stCondLst>
                            <p:childTnLst>
                              <p:par>
                                <p:cTn id="5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100"/>
                            </p:stCondLst>
                            <p:childTnLst>
                              <p:par>
                                <p:cTn id="5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100"/>
                            </p:stCondLst>
                            <p:childTnLst>
                              <p:par>
                                <p:cTn id="6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7100"/>
                            </p:stCondLst>
                            <p:childTnLst>
                              <p:par>
                                <p:cTn id="7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1"/>
      <p:bldP spid="9" grpId="1"/>
      <p:bldP spid="16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l_fi" descr="http://www.koraawards.com/images/safrica-fla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extBox 5"/>
          <p:cNvSpPr txBox="1"/>
          <p:nvPr/>
        </p:nvSpPr>
        <p:spPr>
          <a:xfrm>
            <a:off x="1763688" y="476672"/>
            <a:ext cx="691276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dirty="0" smtClean="0">
                <a:solidFill>
                  <a:srgbClr val="FF0000"/>
                </a:solidFill>
                <a:latin typeface="Arial Black" pitchFamily="34" charset="0"/>
              </a:rPr>
              <a:t>And </a:t>
            </a:r>
            <a:r>
              <a:rPr lang="nl-BE" sz="3200" dirty="0" err="1" smtClean="0">
                <a:solidFill>
                  <a:srgbClr val="FF0000"/>
                </a:solidFill>
                <a:latin typeface="Arial Black" pitchFamily="34" charset="0"/>
              </a:rPr>
              <a:t>since</a:t>
            </a:r>
            <a:r>
              <a:rPr lang="nl-BE" sz="3200" dirty="0" smtClean="0">
                <a:solidFill>
                  <a:srgbClr val="FF0000"/>
                </a:solidFill>
                <a:latin typeface="Arial Black" pitchFamily="34" charset="0"/>
              </a:rPr>
              <a:t> the </a:t>
            </a:r>
            <a:r>
              <a:rPr lang="nl-BE" sz="3200" dirty="0" err="1" smtClean="0">
                <a:solidFill>
                  <a:srgbClr val="FF0000"/>
                </a:solidFill>
                <a:latin typeface="Arial Black" pitchFamily="34" charset="0"/>
              </a:rPr>
              <a:t>new</a:t>
            </a:r>
            <a:r>
              <a:rPr lang="nl-BE" sz="3200" dirty="0" smtClean="0">
                <a:solidFill>
                  <a:srgbClr val="FF0000"/>
                </a:solidFill>
                <a:latin typeface="Arial Black" pitchFamily="34" charset="0"/>
              </a:rPr>
              <a:t> International President </a:t>
            </a:r>
            <a:r>
              <a:rPr lang="nl-BE" sz="3200" dirty="0" err="1" smtClean="0">
                <a:solidFill>
                  <a:srgbClr val="FF0000"/>
                </a:solidFill>
                <a:latin typeface="Arial Black" pitchFamily="34" charset="0"/>
              </a:rPr>
              <a:t>Nikkie</a:t>
            </a:r>
            <a:r>
              <a:rPr lang="nl-BE" sz="3200" dirty="0" smtClean="0">
                <a:solidFill>
                  <a:srgbClr val="FF0000"/>
                </a:solidFill>
                <a:latin typeface="Arial Black" pitchFamily="34" charset="0"/>
              </a:rPr>
              <a:t> is </a:t>
            </a:r>
            <a:r>
              <a:rPr lang="nl-BE" sz="3200" dirty="0" err="1" smtClean="0">
                <a:solidFill>
                  <a:srgbClr val="FF0000"/>
                </a:solidFill>
                <a:latin typeface="Arial Black" pitchFamily="34" charset="0"/>
              </a:rPr>
              <a:t>from</a:t>
            </a:r>
            <a:r>
              <a:rPr lang="nl-BE" sz="32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nl-BE" sz="3200" dirty="0" err="1" smtClean="0">
                <a:solidFill>
                  <a:srgbClr val="FF0000"/>
                </a:solidFill>
                <a:latin typeface="Arial Black" pitchFamily="34" charset="0"/>
              </a:rPr>
              <a:t>South</a:t>
            </a:r>
            <a:r>
              <a:rPr lang="nl-BE" sz="32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nl-BE" sz="3200" dirty="0" err="1" smtClean="0">
                <a:solidFill>
                  <a:srgbClr val="FF0000"/>
                </a:solidFill>
                <a:latin typeface="Arial Black" pitchFamily="34" charset="0"/>
              </a:rPr>
              <a:t>Africa</a:t>
            </a:r>
            <a:r>
              <a:rPr lang="nl-BE" sz="3200" dirty="0" smtClean="0">
                <a:solidFill>
                  <a:srgbClr val="FF0000"/>
                </a:solidFill>
                <a:latin typeface="Arial Black" pitchFamily="34" charset="0"/>
              </a:rPr>
              <a:t>…..</a:t>
            </a:r>
          </a:p>
          <a:p>
            <a:endParaRPr lang="nl-BE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691680" y="2780928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err="1" smtClean="0">
                <a:solidFill>
                  <a:srgbClr val="FF0000"/>
                </a:solidFill>
                <a:latin typeface="Arial Black" pitchFamily="34" charset="0"/>
              </a:rPr>
              <a:t>It</a:t>
            </a:r>
            <a:r>
              <a:rPr lang="nl-BE" sz="2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nl-BE" sz="2800" dirty="0" err="1" smtClean="0">
                <a:solidFill>
                  <a:srgbClr val="FF0000"/>
                </a:solidFill>
                <a:latin typeface="Arial Black" pitchFamily="34" charset="0"/>
              </a:rPr>
              <a:t>became</a:t>
            </a:r>
            <a:r>
              <a:rPr lang="nl-BE" sz="2800" dirty="0" smtClean="0">
                <a:solidFill>
                  <a:srgbClr val="FF0000"/>
                </a:solidFill>
                <a:latin typeface="Arial Black" pitchFamily="34" charset="0"/>
              </a:rPr>
              <a:t> a </a:t>
            </a:r>
            <a:r>
              <a:rPr lang="nl-BE" sz="2800" dirty="0" err="1" smtClean="0">
                <a:solidFill>
                  <a:srgbClr val="FF0000"/>
                </a:solidFill>
                <a:latin typeface="Arial Black" pitchFamily="34" charset="0"/>
              </a:rPr>
              <a:t>year</a:t>
            </a:r>
            <a:r>
              <a:rPr lang="nl-BE" sz="2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nl-BE" sz="2800" dirty="0" err="1" smtClean="0">
                <a:solidFill>
                  <a:srgbClr val="FF0000"/>
                </a:solidFill>
                <a:latin typeface="Arial Black" pitchFamily="34" charset="0"/>
              </a:rPr>
              <a:t>with</a:t>
            </a:r>
            <a:r>
              <a:rPr lang="nl-BE" sz="2800" dirty="0" smtClean="0">
                <a:solidFill>
                  <a:srgbClr val="FF0000"/>
                </a:solidFill>
                <a:latin typeface="Arial Black" pitchFamily="34" charset="0"/>
              </a:rPr>
              <a:t> …..</a:t>
            </a:r>
            <a:endParaRPr lang="nl-BE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il_fi" descr="http://sweetdekor.food.officelive.com/images/zoom_zebra_print.gif"/>
          <p:cNvPicPr/>
          <p:nvPr/>
        </p:nvPicPr>
        <p:blipFill>
          <a:blip r:embed="rId3" cstate="print">
            <a:lum bright="70000" contrast="20000"/>
          </a:blip>
          <a:srcRect/>
          <a:stretch>
            <a:fillRect/>
          </a:stretch>
        </p:blipFill>
        <p:spPr bwMode="auto">
          <a:xfrm rot="16200000">
            <a:off x="976671" y="-1373222"/>
            <a:ext cx="7262666" cy="1000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2060848"/>
            <a:ext cx="78488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000" dirty="0" smtClean="0">
                <a:solidFill>
                  <a:srgbClr val="FF0000"/>
                </a:solidFill>
                <a:latin typeface="Arial Black" pitchFamily="34" charset="0"/>
              </a:rPr>
              <a:t>AN AFRICAN TWIST !</a:t>
            </a:r>
            <a:endParaRPr lang="nl-BE" sz="8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5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  <p:bldP spid="5" grpId="0" build="allAtOnce"/>
      <p:bldP spid="5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Veerle AGORA INTERNATIONAL\2010-2011\ACI AGM 2011\powerpoints AGM\combined report ppoint\IMGP4985 - Cop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052736"/>
            <a:ext cx="612068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nl-BE" dirty="0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The </a:t>
            </a:r>
            <a:r>
              <a:rPr lang="nl-BE" dirty="0" err="1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new</a:t>
            </a:r>
            <a:r>
              <a:rPr lang="nl-BE" dirty="0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 Board</a:t>
            </a:r>
            <a:br>
              <a:rPr lang="nl-BE" dirty="0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</a:br>
            <a:r>
              <a:rPr lang="nl-BE" dirty="0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 was </a:t>
            </a:r>
            <a:r>
              <a:rPr lang="nl-BE" dirty="0" err="1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ready</a:t>
            </a:r>
            <a:r>
              <a:rPr lang="nl-BE" dirty="0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nl-BE" dirty="0" err="1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for</a:t>
            </a:r>
            <a:r>
              <a:rPr lang="nl-BE" dirty="0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nl-BE" dirty="0" err="1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it</a:t>
            </a:r>
            <a:r>
              <a:rPr lang="nl-BE" dirty="0" smtClean="0">
                <a:solidFill>
                  <a:srgbClr val="FF0066"/>
                </a:solidFill>
                <a:latin typeface="Aharoni" pitchFamily="2" charset="-79"/>
                <a:cs typeface="Aharoni" pitchFamily="2" charset="-79"/>
              </a:rPr>
              <a:t> !!</a:t>
            </a:r>
            <a:endParaRPr lang="nl-BE" dirty="0">
              <a:solidFill>
                <a:srgbClr val="FF0066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971600" y="3140968"/>
            <a:ext cx="3744416" cy="1800200"/>
          </a:xfrm>
          <a:prstGeom prst="cloudCallout">
            <a:avLst>
              <a:gd name="adj1" fmla="val -87576"/>
              <a:gd name="adj2" fmla="val 27368"/>
            </a:avLst>
          </a:prstGeom>
          <a:gradFill flip="none" rotWithShape="1">
            <a:gsLst>
              <a:gs pos="0">
                <a:srgbClr val="9966FF">
                  <a:shade val="30000"/>
                  <a:satMod val="115000"/>
                </a:srgbClr>
              </a:gs>
              <a:gs pos="50000">
                <a:srgbClr val="9966FF">
                  <a:shade val="67500"/>
                  <a:satMod val="115000"/>
                </a:srgbClr>
              </a:gs>
              <a:gs pos="100000">
                <a:srgbClr val="9966FF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BE" b="1" dirty="0" err="1" smtClean="0">
                <a:latin typeface="Arial Black" pitchFamily="34" charset="0"/>
              </a:rPr>
              <a:t>Ready</a:t>
            </a:r>
            <a:r>
              <a:rPr lang="nl-BE" b="1" dirty="0" smtClean="0">
                <a:latin typeface="Arial Black" pitchFamily="34" charset="0"/>
              </a:rPr>
              <a:t> </a:t>
            </a:r>
            <a:r>
              <a:rPr lang="nl-BE" b="1" dirty="0" err="1" smtClean="0">
                <a:latin typeface="Arial Black" pitchFamily="34" charset="0"/>
              </a:rPr>
              <a:t>for</a:t>
            </a:r>
            <a:r>
              <a:rPr lang="nl-BE" b="1" dirty="0" smtClean="0">
                <a:latin typeface="Arial Black" pitchFamily="34" charset="0"/>
              </a:rPr>
              <a:t> </a:t>
            </a:r>
            <a:r>
              <a:rPr lang="nl-BE" b="1" dirty="0" err="1" smtClean="0">
                <a:latin typeface="Arial Black" pitchFamily="34" charset="0"/>
              </a:rPr>
              <a:t>what</a:t>
            </a:r>
            <a:r>
              <a:rPr lang="nl-BE" b="1" dirty="0" smtClean="0">
                <a:latin typeface="Arial Black" pitchFamily="34" charset="0"/>
              </a:rPr>
              <a:t>? …</a:t>
            </a:r>
            <a:r>
              <a:rPr lang="nl-BE" b="1" dirty="0" err="1" smtClean="0">
                <a:latin typeface="Arial Black" pitchFamily="34" charset="0"/>
              </a:rPr>
              <a:t>you</a:t>
            </a:r>
            <a:r>
              <a:rPr lang="nl-BE" b="1" dirty="0" smtClean="0">
                <a:latin typeface="Arial Black" pitchFamily="34" charset="0"/>
              </a:rPr>
              <a:t> </a:t>
            </a:r>
            <a:r>
              <a:rPr lang="nl-BE" b="1" dirty="0" err="1" smtClean="0">
                <a:latin typeface="Arial Black" pitchFamily="34" charset="0"/>
              </a:rPr>
              <a:t>might</a:t>
            </a:r>
            <a:r>
              <a:rPr lang="nl-BE" b="1" dirty="0" smtClean="0">
                <a:latin typeface="Arial Black" pitchFamily="34" charset="0"/>
              </a:rPr>
              <a:t> </a:t>
            </a:r>
            <a:r>
              <a:rPr lang="nl-BE" b="1" dirty="0" err="1" smtClean="0">
                <a:latin typeface="Arial Black" pitchFamily="34" charset="0"/>
              </a:rPr>
              <a:t>ask</a:t>
            </a:r>
            <a:r>
              <a:rPr lang="nl-BE" b="1" dirty="0" smtClean="0">
                <a:latin typeface="Arial Black" pitchFamily="34" charset="0"/>
              </a:rPr>
              <a:t>…</a:t>
            </a:r>
            <a:endParaRPr lang="nl-BE" b="1" dirty="0">
              <a:latin typeface="Arial Black" pitchFamily="34" charset="0"/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3995936" y="4149080"/>
            <a:ext cx="3600400" cy="1728192"/>
          </a:xfrm>
          <a:prstGeom prst="cloudCallout">
            <a:avLst>
              <a:gd name="adj1" fmla="val 75778"/>
              <a:gd name="adj2" fmla="val -74621"/>
            </a:avLst>
          </a:prstGeom>
          <a:gradFill flip="none" rotWithShape="1">
            <a:gsLst>
              <a:gs pos="0">
                <a:srgbClr val="FF0066">
                  <a:shade val="30000"/>
                  <a:satMod val="115000"/>
                </a:srgbClr>
              </a:gs>
              <a:gs pos="50000">
                <a:srgbClr val="FF0066">
                  <a:shade val="67500"/>
                  <a:satMod val="115000"/>
                </a:srgbClr>
              </a:gs>
              <a:gs pos="100000">
                <a:srgbClr val="FF0066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 err="1" smtClean="0">
                <a:latin typeface="Arial Black" pitchFamily="34" charset="0"/>
              </a:rPr>
              <a:t>What</a:t>
            </a:r>
            <a:r>
              <a:rPr lang="nl-BE" b="1" dirty="0" smtClean="0">
                <a:latin typeface="Arial Black" pitchFamily="34" charset="0"/>
              </a:rPr>
              <a:t> does </a:t>
            </a:r>
            <a:r>
              <a:rPr lang="nl-BE" b="1" dirty="0" err="1" smtClean="0">
                <a:latin typeface="Arial Black" pitchFamily="34" charset="0"/>
              </a:rPr>
              <a:t>an</a:t>
            </a:r>
            <a:r>
              <a:rPr lang="nl-BE" b="1" dirty="0" smtClean="0">
                <a:latin typeface="Arial Black" pitchFamily="34" charset="0"/>
              </a:rPr>
              <a:t> ACI Board  DO??</a:t>
            </a:r>
            <a:endParaRPr lang="nl-BE" b="1" dirty="0">
              <a:latin typeface="Arial Black" pitchFamily="34" charset="0"/>
            </a:endParaRPr>
          </a:p>
        </p:txBody>
      </p:sp>
    </p:spTree>
  </p:cSld>
  <p:clrMapOvr>
    <a:masterClrMapping/>
  </p:clrMapOvr>
  <p:transition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74640" cy="1143000"/>
          </a:xfrm>
        </p:spPr>
        <p:txBody>
          <a:bodyPr>
            <a:normAutofit/>
          </a:bodyPr>
          <a:lstStyle/>
          <a:p>
            <a:r>
              <a:rPr lang="nl-BE" dirty="0" smtClean="0">
                <a:solidFill>
                  <a:srgbClr val="0070C0"/>
                </a:solidFill>
                <a:latin typeface="Arial Black" pitchFamily="34" charset="0"/>
              </a:rPr>
              <a:t>WELL…</a:t>
            </a:r>
            <a:r>
              <a:rPr lang="nl-BE" dirty="0" smtClean="0"/>
              <a:t> </a:t>
            </a:r>
            <a:endParaRPr lang="nl-BE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196753"/>
            <a:ext cx="3168352" cy="138499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We had boardmeetings</a:t>
            </a:r>
          </a:p>
          <a:p>
            <a:endParaRPr lang="nl-BE" sz="28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" name="Picture 4" descr="C:\Veerle AGORA INTERNATIONAL\2010-2011\ACI AGM 2011\powerpoints AGM\combined report ppoint\IMGP498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88640"/>
            <a:ext cx="3571875" cy="267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Veerle AGORA INTERNATIONAL\2010-2011\ACI AGM 2011\powerpoints AGM\combined report ppoint\IMGP548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429000"/>
            <a:ext cx="3860924" cy="309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Veerle AGORA INTERNATIONAL\2010-2011\ACI AGM 2011\powerpoints AGM\combined report ppoint\BM3 busy work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708920"/>
            <a:ext cx="309634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164288" y="191683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rgbClr val="0099FF"/>
                </a:solidFill>
              </a:rPr>
              <a:t>Boardmeeting 1 in Tallinn</a:t>
            </a:r>
            <a:endParaRPr lang="nl-BE" b="1" dirty="0">
              <a:solidFill>
                <a:srgbClr val="0099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299695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rgbClr val="CC00CC"/>
                </a:solidFill>
              </a:rPr>
              <a:t>Boardmeeting 2 in </a:t>
            </a:r>
            <a:r>
              <a:rPr lang="nl-BE" b="1" dirty="0" err="1" smtClean="0">
                <a:solidFill>
                  <a:srgbClr val="CC00CC"/>
                </a:solidFill>
              </a:rPr>
              <a:t>Elisabeth’s</a:t>
            </a:r>
            <a:r>
              <a:rPr lang="nl-BE" b="1" dirty="0" smtClean="0">
                <a:solidFill>
                  <a:srgbClr val="CC00CC"/>
                </a:solidFill>
              </a:rPr>
              <a:t> house in </a:t>
            </a:r>
            <a:r>
              <a:rPr lang="nl-BE" b="1" dirty="0" err="1" smtClean="0">
                <a:solidFill>
                  <a:srgbClr val="CC00CC"/>
                </a:solidFill>
              </a:rPr>
              <a:t>Lübeck</a:t>
            </a:r>
            <a:endParaRPr lang="nl-BE" b="1" dirty="0">
              <a:solidFill>
                <a:srgbClr val="CC00C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5373216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b="1" dirty="0" smtClean="0">
                <a:solidFill>
                  <a:srgbClr val="FF0000"/>
                </a:solidFill>
              </a:rPr>
              <a:t>Boardmeeting 3 in </a:t>
            </a:r>
            <a:r>
              <a:rPr lang="nl-BE" sz="2000" b="1" dirty="0" err="1" smtClean="0">
                <a:solidFill>
                  <a:srgbClr val="FF0000"/>
                </a:solidFill>
              </a:rPr>
              <a:t>Nicole’s</a:t>
            </a:r>
            <a:r>
              <a:rPr lang="nl-BE" sz="2000" b="1" dirty="0" smtClean="0">
                <a:solidFill>
                  <a:srgbClr val="FF0000"/>
                </a:solidFill>
              </a:rPr>
              <a:t> house in </a:t>
            </a:r>
            <a:r>
              <a:rPr lang="nl-BE" sz="2000" b="1" dirty="0" err="1" smtClean="0">
                <a:solidFill>
                  <a:srgbClr val="FF0000"/>
                </a:solidFill>
              </a:rPr>
              <a:t>Ibiza</a:t>
            </a:r>
            <a:r>
              <a:rPr lang="nl-BE" sz="2000" b="1" dirty="0" smtClean="0">
                <a:solidFill>
                  <a:srgbClr val="FF0000"/>
                </a:solidFill>
              </a:rPr>
              <a:t> !</a:t>
            </a:r>
            <a:endParaRPr lang="nl-BE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5805264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dirty="0" err="1" smtClean="0">
                <a:solidFill>
                  <a:srgbClr val="FFC000"/>
                </a:solidFill>
                <a:latin typeface="Arial Black" pitchFamily="34" charset="0"/>
              </a:rPr>
              <a:t>Weren’t</a:t>
            </a:r>
            <a:r>
              <a:rPr lang="nl-BE" sz="2800" b="1" dirty="0" smtClean="0">
                <a:solidFill>
                  <a:srgbClr val="FFC000"/>
                </a:solidFill>
                <a:latin typeface="Arial Black" pitchFamily="34" charset="0"/>
              </a:rPr>
              <a:t> we </a:t>
            </a:r>
            <a:r>
              <a:rPr lang="nl-BE" sz="2800" b="1" dirty="0" err="1" smtClean="0">
                <a:solidFill>
                  <a:srgbClr val="FFC000"/>
                </a:solidFill>
                <a:latin typeface="Arial Black" pitchFamily="34" charset="0"/>
              </a:rPr>
              <a:t>lucky</a:t>
            </a:r>
            <a:r>
              <a:rPr lang="nl-BE" sz="2800" b="1" dirty="0" smtClean="0">
                <a:solidFill>
                  <a:srgbClr val="FFC000"/>
                </a:solidFill>
                <a:latin typeface="Arial Black" pitchFamily="34" charset="0"/>
              </a:rPr>
              <a:t> ! </a:t>
            </a:r>
            <a:r>
              <a:rPr lang="nl-BE" sz="2800" b="1" dirty="0" smtClean="0">
                <a:solidFill>
                  <a:srgbClr val="FFC000"/>
                </a:solidFill>
                <a:latin typeface="Arial Black" pitchFamily="34" charset="0"/>
                <a:sym typeface="Wingdings" pitchFamily="2" charset="2"/>
              </a:rPr>
              <a:t> </a:t>
            </a:r>
            <a:r>
              <a:rPr lang="nl-BE" sz="2800" b="1" dirty="0" smtClean="0">
                <a:solidFill>
                  <a:srgbClr val="FFC000"/>
                </a:solidFill>
                <a:latin typeface="Arial Black" pitchFamily="34" charset="0"/>
              </a:rPr>
              <a:t> </a:t>
            </a:r>
            <a:endParaRPr lang="nl-BE" sz="28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342900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</p:spTree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000"/>
                            </p:stCondLst>
                            <p:childTnLst>
                              <p:par>
                                <p:cTn id="5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250"/>
                            </p:stCondLst>
                            <p:childTnLst>
                              <p:par>
                                <p:cTn id="61" presetID="8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/>
      <p:bldP spid="9" grpId="0"/>
      <p:bldP spid="11" grpId="0"/>
      <p:bldP spid="12" grpId="0"/>
      <p:bldP spid="12" grpId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60648"/>
            <a:ext cx="3168352" cy="6124754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We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said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“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hello’s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”  ...</a:t>
            </a: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And “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goodbye’s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”</a:t>
            </a: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" name="Picture 4" descr="C:\FOTOS\2011\110626-z-afr en mozamb\DSC0525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764704"/>
            <a:ext cx="273630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91880" y="18864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dirty="0" smtClean="0">
                <a:solidFill>
                  <a:srgbClr val="0070C0"/>
                </a:solidFill>
              </a:rPr>
              <a:t>Veerle </a:t>
            </a:r>
            <a:r>
              <a:rPr lang="nl-BE" sz="1600" dirty="0" err="1" smtClean="0">
                <a:solidFill>
                  <a:srgbClr val="0070C0"/>
                </a:solidFill>
              </a:rPr>
              <a:t>on</a:t>
            </a:r>
            <a:r>
              <a:rPr lang="nl-BE" sz="1600" dirty="0" smtClean="0">
                <a:solidFill>
                  <a:srgbClr val="0070C0"/>
                </a:solidFill>
              </a:rPr>
              <a:t> a private </a:t>
            </a:r>
            <a:r>
              <a:rPr lang="nl-BE" sz="1600" dirty="0" err="1" smtClean="0">
                <a:solidFill>
                  <a:srgbClr val="0070C0"/>
                </a:solidFill>
              </a:rPr>
              <a:t>visit</a:t>
            </a:r>
            <a:r>
              <a:rPr lang="nl-BE" sz="1600" dirty="0" smtClean="0">
                <a:solidFill>
                  <a:srgbClr val="0070C0"/>
                </a:solidFill>
              </a:rPr>
              <a:t> to </a:t>
            </a:r>
            <a:r>
              <a:rPr lang="nl-BE" sz="1600" dirty="0" err="1" smtClean="0">
                <a:solidFill>
                  <a:srgbClr val="0070C0"/>
                </a:solidFill>
              </a:rPr>
              <a:t>South</a:t>
            </a:r>
            <a:r>
              <a:rPr lang="nl-BE" sz="1600" dirty="0" smtClean="0">
                <a:solidFill>
                  <a:srgbClr val="0070C0"/>
                </a:solidFill>
              </a:rPr>
              <a:t> </a:t>
            </a:r>
            <a:r>
              <a:rPr lang="nl-BE" sz="1600" dirty="0" err="1" smtClean="0">
                <a:solidFill>
                  <a:srgbClr val="0070C0"/>
                </a:solidFill>
              </a:rPr>
              <a:t>Africa</a:t>
            </a:r>
            <a:r>
              <a:rPr lang="nl-BE" sz="1600" dirty="0" smtClean="0">
                <a:solidFill>
                  <a:srgbClr val="0070C0"/>
                </a:solidFill>
              </a:rPr>
              <a:t>, meeting </a:t>
            </a:r>
            <a:r>
              <a:rPr lang="nl-BE" sz="1600" dirty="0" err="1" smtClean="0">
                <a:solidFill>
                  <a:srgbClr val="0070C0"/>
                </a:solidFill>
              </a:rPr>
              <a:t>Nikkie</a:t>
            </a:r>
            <a:r>
              <a:rPr lang="nl-BE" sz="1600" dirty="0" smtClean="0">
                <a:solidFill>
                  <a:srgbClr val="0070C0"/>
                </a:solidFill>
              </a:rPr>
              <a:t> </a:t>
            </a:r>
            <a:endParaRPr lang="nl-BE" sz="1600" dirty="0">
              <a:solidFill>
                <a:srgbClr val="0070C0"/>
              </a:solidFill>
            </a:endParaRPr>
          </a:p>
        </p:txBody>
      </p:sp>
      <p:pic>
        <p:nvPicPr>
          <p:cNvPr id="7" name="Picture 6" descr="C:\FOTOS\2010\101002 ACI AGM TALLINN\Welcom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248220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59632" y="3356992"/>
            <a:ext cx="180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dirty="0" err="1" smtClean="0">
                <a:solidFill>
                  <a:schemeClr val="bg1"/>
                </a:solidFill>
              </a:rPr>
              <a:t>Nikkie</a:t>
            </a:r>
            <a:r>
              <a:rPr lang="nl-BE" sz="1600" dirty="0" smtClean="0">
                <a:solidFill>
                  <a:schemeClr val="bg1"/>
                </a:solidFill>
              </a:rPr>
              <a:t> and Nicole meet </a:t>
            </a:r>
            <a:r>
              <a:rPr lang="nl-BE" sz="1600" dirty="0" err="1" smtClean="0">
                <a:solidFill>
                  <a:schemeClr val="bg1"/>
                </a:solidFill>
              </a:rPr>
              <a:t>friends</a:t>
            </a:r>
            <a:r>
              <a:rPr lang="nl-BE" sz="1600" dirty="0" smtClean="0">
                <a:solidFill>
                  <a:schemeClr val="bg1"/>
                </a:solidFill>
              </a:rPr>
              <a:t> </a:t>
            </a:r>
            <a:r>
              <a:rPr lang="nl-BE" sz="1600" dirty="0" err="1" smtClean="0">
                <a:solidFill>
                  <a:schemeClr val="bg1"/>
                </a:solidFill>
              </a:rPr>
              <a:t>from</a:t>
            </a:r>
            <a:r>
              <a:rPr lang="nl-BE" sz="1600" dirty="0" smtClean="0">
                <a:solidFill>
                  <a:schemeClr val="bg1"/>
                </a:solidFill>
              </a:rPr>
              <a:t> Israel, </a:t>
            </a:r>
            <a:r>
              <a:rPr lang="nl-BE" sz="1600" dirty="0" err="1" smtClean="0">
                <a:solidFill>
                  <a:schemeClr val="bg1"/>
                </a:solidFill>
              </a:rPr>
              <a:t>South</a:t>
            </a:r>
            <a:r>
              <a:rPr lang="nl-BE" sz="1600" dirty="0" smtClean="0">
                <a:solidFill>
                  <a:schemeClr val="bg1"/>
                </a:solidFill>
              </a:rPr>
              <a:t> </a:t>
            </a:r>
            <a:r>
              <a:rPr lang="nl-BE" sz="1600" dirty="0" err="1" smtClean="0">
                <a:solidFill>
                  <a:schemeClr val="bg1"/>
                </a:solidFill>
              </a:rPr>
              <a:t>Africa</a:t>
            </a:r>
            <a:r>
              <a:rPr lang="nl-BE" sz="1600" dirty="0" smtClean="0">
                <a:solidFill>
                  <a:schemeClr val="bg1"/>
                </a:solidFill>
              </a:rPr>
              <a:t> and UK</a:t>
            </a:r>
            <a:endParaRPr lang="nl-BE" sz="1600" dirty="0">
              <a:solidFill>
                <a:schemeClr val="bg1"/>
              </a:solidFill>
            </a:endParaRPr>
          </a:p>
        </p:txBody>
      </p:sp>
      <p:pic>
        <p:nvPicPr>
          <p:cNvPr id="9" name="Picture 8" descr="C:\Veerle AGORA INTERNATIONAL\2010-2011\ACI AGM 2011\powerpoints AGM\combined report ppoint\Yifat + EH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2607" y="1196752"/>
            <a:ext cx="2731393" cy="1370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588224" y="116632"/>
            <a:ext cx="230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dirty="0" smtClean="0">
                <a:solidFill>
                  <a:srgbClr val="0070C0"/>
                </a:solidFill>
              </a:rPr>
              <a:t>Elisabeth </a:t>
            </a:r>
            <a:r>
              <a:rPr lang="nl-BE" sz="1600" dirty="0" err="1" smtClean="0">
                <a:solidFill>
                  <a:srgbClr val="0070C0"/>
                </a:solidFill>
              </a:rPr>
              <a:t>on</a:t>
            </a:r>
            <a:r>
              <a:rPr lang="nl-BE" sz="1600" dirty="0" smtClean="0">
                <a:solidFill>
                  <a:srgbClr val="0070C0"/>
                </a:solidFill>
              </a:rPr>
              <a:t> a private </a:t>
            </a:r>
            <a:r>
              <a:rPr lang="nl-BE" sz="1600" dirty="0" err="1" smtClean="0">
                <a:solidFill>
                  <a:srgbClr val="0070C0"/>
                </a:solidFill>
              </a:rPr>
              <a:t>visit</a:t>
            </a:r>
            <a:r>
              <a:rPr lang="nl-BE" sz="1600" dirty="0" smtClean="0">
                <a:solidFill>
                  <a:srgbClr val="0070C0"/>
                </a:solidFill>
              </a:rPr>
              <a:t> to Israel, meeting </a:t>
            </a:r>
            <a:r>
              <a:rPr lang="nl-BE" sz="1600" dirty="0" err="1" smtClean="0">
                <a:solidFill>
                  <a:srgbClr val="0070C0"/>
                </a:solidFill>
              </a:rPr>
              <a:t>Yifat</a:t>
            </a:r>
            <a:r>
              <a:rPr lang="nl-BE" sz="1600" dirty="0" smtClean="0">
                <a:solidFill>
                  <a:srgbClr val="0070C0"/>
                </a:solidFill>
              </a:rPr>
              <a:t> – President AC Israel, and her Club</a:t>
            </a:r>
          </a:p>
        </p:txBody>
      </p:sp>
      <p:pic>
        <p:nvPicPr>
          <p:cNvPr id="11" name="Picture 10" descr="C:\Veerle AGORA INTERNATIONAL\2010-2011\ACI AGM 2011\powerpoints AGM\combined report ppoint\IMGP630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4437112"/>
            <a:ext cx="25908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635896" y="4005064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dirty="0" err="1" smtClean="0">
                <a:solidFill>
                  <a:srgbClr val="0070C0"/>
                </a:solidFill>
              </a:rPr>
              <a:t>Treasurer</a:t>
            </a:r>
            <a:r>
              <a:rPr lang="nl-BE" sz="1600" dirty="0" smtClean="0">
                <a:solidFill>
                  <a:srgbClr val="0070C0"/>
                </a:solidFill>
              </a:rPr>
              <a:t> Nicole…</a:t>
            </a:r>
            <a:endParaRPr lang="nl-BE" sz="1600" dirty="0">
              <a:solidFill>
                <a:srgbClr val="0070C0"/>
              </a:solidFill>
            </a:endParaRPr>
          </a:p>
        </p:txBody>
      </p:sp>
      <p:pic>
        <p:nvPicPr>
          <p:cNvPr id="13" name="Picture 12" descr="C:\Veerle AGORA INTERNATIONAL\2010-2011\ACI AGM 2011\powerpoints AGM\combined report ppoint\IMGP631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4725144"/>
            <a:ext cx="24955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220072" y="400506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dirty="0" smtClean="0">
                <a:solidFill>
                  <a:srgbClr val="0070C0"/>
                </a:solidFill>
              </a:rPr>
              <a:t>And Elisabeth and </a:t>
            </a:r>
            <a:r>
              <a:rPr lang="nl-BE" sz="1600" dirty="0" err="1" smtClean="0">
                <a:solidFill>
                  <a:srgbClr val="0070C0"/>
                </a:solidFill>
              </a:rPr>
              <a:t>Nikkie</a:t>
            </a:r>
            <a:r>
              <a:rPr lang="nl-BE" sz="1600" dirty="0" smtClean="0">
                <a:solidFill>
                  <a:srgbClr val="0070C0"/>
                </a:solidFill>
              </a:rPr>
              <a:t> </a:t>
            </a:r>
            <a:r>
              <a:rPr lang="nl-BE" sz="1600" dirty="0" err="1" smtClean="0">
                <a:solidFill>
                  <a:srgbClr val="0070C0"/>
                </a:solidFill>
              </a:rPr>
              <a:t>saying</a:t>
            </a:r>
            <a:r>
              <a:rPr lang="nl-BE" sz="1600" dirty="0" smtClean="0">
                <a:solidFill>
                  <a:srgbClr val="0070C0"/>
                </a:solidFill>
              </a:rPr>
              <a:t> </a:t>
            </a:r>
            <a:r>
              <a:rPr lang="nl-BE" sz="1600" dirty="0" err="1" smtClean="0">
                <a:solidFill>
                  <a:srgbClr val="0070C0"/>
                </a:solidFill>
              </a:rPr>
              <a:t>goodbye</a:t>
            </a:r>
            <a:r>
              <a:rPr lang="nl-BE" sz="1600" dirty="0" smtClean="0">
                <a:solidFill>
                  <a:srgbClr val="0070C0"/>
                </a:solidFill>
              </a:rPr>
              <a:t> </a:t>
            </a:r>
            <a:r>
              <a:rPr lang="nl-BE" sz="1600" dirty="0" err="1" smtClean="0">
                <a:solidFill>
                  <a:srgbClr val="0070C0"/>
                </a:solidFill>
              </a:rPr>
              <a:t>after</a:t>
            </a:r>
            <a:r>
              <a:rPr lang="nl-BE" sz="1600" dirty="0" smtClean="0">
                <a:solidFill>
                  <a:srgbClr val="0070C0"/>
                </a:solidFill>
              </a:rPr>
              <a:t> the 3rd Boardmeeting in </a:t>
            </a:r>
            <a:r>
              <a:rPr lang="nl-BE" sz="1600" dirty="0" err="1" smtClean="0">
                <a:solidFill>
                  <a:srgbClr val="0070C0"/>
                </a:solidFill>
              </a:rPr>
              <a:t>Ibiza</a:t>
            </a:r>
            <a:endParaRPr lang="nl-BE" sz="1600" dirty="0">
              <a:solidFill>
                <a:srgbClr val="0070C0"/>
              </a:solidFill>
            </a:endParaRPr>
          </a:p>
        </p:txBody>
      </p:sp>
      <p:pic>
        <p:nvPicPr>
          <p:cNvPr id="15" name="Picture 14" descr="C:\Veerle AGORA INTERNATIONAL\2010-2011\ACI AGM 2011\powerpoints AGM\combined report ppoint\tn[6]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2348880"/>
            <a:ext cx="2195314" cy="1574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3779912" y="306896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chemeClr val="bg1"/>
                </a:solidFill>
              </a:rPr>
              <a:t>.</a:t>
            </a:r>
            <a:endParaRPr lang="nl-B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0"/>
                            </p:stCondLst>
                            <p:childTnLst>
                              <p:par>
                                <p:cTn id="6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/>
      <p:bldP spid="10" grpId="0"/>
      <p:bldP spid="12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645024"/>
            <a:ext cx="1912620" cy="1432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9512" y="260648"/>
            <a:ext cx="3168352" cy="6124754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We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came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to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visit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you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during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our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personal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nl-BE" sz="2800" dirty="0" err="1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holidays</a:t>
            </a:r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:</a:t>
            </a: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r>
              <a:rPr lang="nl-BE" sz="28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endParaRPr lang="nl-BE" sz="28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" name="Picture 4" descr="C:\Veerle AGORA INTERNATIONAL\2010-2011\ACI AGM 2011\powerpoints AGM\combined report ppoint\IMGP6371 - Cop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60648"/>
            <a:ext cx="2924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Veerle AGORA INTERNATIONAL\2010-2011\ACI AGM 2011\powerpoints AGM\combined report ppoint\IMGP643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60648"/>
            <a:ext cx="23907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5536" y="2060848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Veerle, </a:t>
            </a:r>
            <a:r>
              <a:rPr lang="nl-BE" b="1" dirty="0" err="1" smtClean="0">
                <a:solidFill>
                  <a:schemeClr val="bg1"/>
                </a:solidFill>
              </a:rPr>
              <a:t>visiting</a:t>
            </a:r>
            <a:r>
              <a:rPr lang="nl-BE" b="1" dirty="0" smtClean="0">
                <a:solidFill>
                  <a:schemeClr val="bg1"/>
                </a:solidFill>
              </a:rPr>
              <a:t> AC </a:t>
            </a:r>
            <a:r>
              <a:rPr lang="nl-BE" b="1" dirty="0" err="1" smtClean="0">
                <a:solidFill>
                  <a:schemeClr val="bg1"/>
                </a:solidFill>
              </a:rPr>
              <a:t>Amarula</a:t>
            </a:r>
            <a:r>
              <a:rPr lang="nl-BE" b="1" dirty="0" smtClean="0">
                <a:solidFill>
                  <a:schemeClr val="bg1"/>
                </a:solidFill>
              </a:rPr>
              <a:t> and AC </a:t>
            </a:r>
            <a:r>
              <a:rPr lang="nl-BE" b="1" dirty="0" err="1" smtClean="0">
                <a:solidFill>
                  <a:schemeClr val="bg1"/>
                </a:solidFill>
              </a:rPr>
              <a:t>Strelizia</a:t>
            </a:r>
            <a:r>
              <a:rPr lang="nl-BE" b="1" dirty="0" smtClean="0">
                <a:solidFill>
                  <a:schemeClr val="bg1"/>
                </a:solidFill>
              </a:rPr>
              <a:t> </a:t>
            </a:r>
            <a:r>
              <a:rPr lang="nl-BE" b="1" dirty="0" err="1" smtClean="0">
                <a:solidFill>
                  <a:schemeClr val="bg1"/>
                </a:solidFill>
              </a:rPr>
              <a:t>during</a:t>
            </a:r>
            <a:r>
              <a:rPr lang="nl-BE" b="1" dirty="0" smtClean="0">
                <a:solidFill>
                  <a:schemeClr val="bg1"/>
                </a:solidFill>
              </a:rPr>
              <a:t> her trip to </a:t>
            </a:r>
            <a:r>
              <a:rPr lang="nl-BE" b="1" dirty="0" err="1" smtClean="0">
                <a:solidFill>
                  <a:schemeClr val="bg1"/>
                </a:solidFill>
              </a:rPr>
              <a:t>South</a:t>
            </a:r>
            <a:r>
              <a:rPr lang="nl-BE" b="1" dirty="0" smtClean="0">
                <a:solidFill>
                  <a:schemeClr val="bg1"/>
                </a:solidFill>
              </a:rPr>
              <a:t> </a:t>
            </a:r>
            <a:r>
              <a:rPr lang="nl-BE" b="1" dirty="0" err="1" smtClean="0">
                <a:solidFill>
                  <a:schemeClr val="bg1"/>
                </a:solidFill>
              </a:rPr>
              <a:t>Africa</a:t>
            </a:r>
            <a:endParaRPr lang="nl-BE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2132856"/>
            <a:ext cx="1800200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nl-BE" b="1" dirty="0" err="1" smtClean="0">
                <a:solidFill>
                  <a:srgbClr val="0070C0"/>
                </a:solidFill>
              </a:rPr>
              <a:t>Sometimes</a:t>
            </a:r>
            <a:r>
              <a:rPr lang="nl-BE" b="1" dirty="0" smtClean="0">
                <a:solidFill>
                  <a:srgbClr val="0070C0"/>
                </a:solidFill>
              </a:rPr>
              <a:t> </a:t>
            </a:r>
            <a:r>
              <a:rPr lang="nl-BE" b="1" dirty="0" err="1" smtClean="0">
                <a:solidFill>
                  <a:srgbClr val="0070C0"/>
                </a:solidFill>
              </a:rPr>
              <a:t>your</a:t>
            </a:r>
            <a:r>
              <a:rPr lang="nl-BE" b="1" dirty="0" smtClean="0">
                <a:solidFill>
                  <a:srgbClr val="0070C0"/>
                </a:solidFill>
              </a:rPr>
              <a:t> </a:t>
            </a:r>
            <a:r>
              <a:rPr lang="nl-BE" b="1" dirty="0" err="1" smtClean="0">
                <a:solidFill>
                  <a:srgbClr val="0070C0"/>
                </a:solidFill>
              </a:rPr>
              <a:t>hosts</a:t>
            </a:r>
            <a:r>
              <a:rPr lang="nl-BE" b="1" dirty="0" smtClean="0">
                <a:solidFill>
                  <a:srgbClr val="0070C0"/>
                </a:solidFill>
              </a:rPr>
              <a:t> </a:t>
            </a:r>
            <a:r>
              <a:rPr lang="nl-BE" b="1" dirty="0" err="1" smtClean="0">
                <a:solidFill>
                  <a:srgbClr val="0070C0"/>
                </a:solidFill>
              </a:rPr>
              <a:t>make</a:t>
            </a:r>
            <a:r>
              <a:rPr lang="nl-BE" b="1" dirty="0" smtClean="0">
                <a:solidFill>
                  <a:srgbClr val="0070C0"/>
                </a:solidFill>
              </a:rPr>
              <a:t> </a:t>
            </a:r>
            <a:r>
              <a:rPr lang="nl-BE" b="1" dirty="0" err="1" smtClean="0">
                <a:solidFill>
                  <a:srgbClr val="0070C0"/>
                </a:solidFill>
              </a:rPr>
              <a:t>you</a:t>
            </a:r>
            <a:r>
              <a:rPr lang="nl-BE" b="1" dirty="0" smtClean="0">
                <a:solidFill>
                  <a:srgbClr val="0070C0"/>
                </a:solidFill>
              </a:rPr>
              <a:t> </a:t>
            </a:r>
            <a:r>
              <a:rPr lang="nl-BE" b="1" dirty="0" err="1" smtClean="0">
                <a:solidFill>
                  <a:srgbClr val="0070C0"/>
                </a:solidFill>
              </a:rPr>
              <a:t>eat</a:t>
            </a:r>
            <a:r>
              <a:rPr lang="nl-BE" b="1" dirty="0" smtClean="0">
                <a:solidFill>
                  <a:srgbClr val="0070C0"/>
                </a:solidFill>
              </a:rPr>
              <a:t> the most “</a:t>
            </a:r>
            <a:r>
              <a:rPr lang="nl-BE" b="1" dirty="0" err="1" smtClean="0">
                <a:solidFill>
                  <a:srgbClr val="0070C0"/>
                </a:solidFill>
              </a:rPr>
              <a:t>yummy</a:t>
            </a:r>
            <a:r>
              <a:rPr lang="nl-BE" b="1" dirty="0" smtClean="0">
                <a:solidFill>
                  <a:srgbClr val="0070C0"/>
                </a:solidFill>
              </a:rPr>
              <a:t> “</a:t>
            </a:r>
            <a:r>
              <a:rPr lang="nl-BE" b="1" dirty="0" err="1" smtClean="0">
                <a:solidFill>
                  <a:srgbClr val="0070C0"/>
                </a:solidFill>
              </a:rPr>
              <a:t>things</a:t>
            </a:r>
            <a:r>
              <a:rPr lang="nl-BE" b="1" dirty="0" smtClean="0">
                <a:solidFill>
                  <a:srgbClr val="0070C0"/>
                </a:solidFill>
              </a:rPr>
              <a:t>! </a:t>
            </a:r>
            <a:endParaRPr lang="nl-BE" b="1" dirty="0">
              <a:solidFill>
                <a:srgbClr val="0070C0"/>
              </a:solidFill>
            </a:endParaRPr>
          </a:p>
        </p:txBody>
      </p:sp>
      <p:pic>
        <p:nvPicPr>
          <p:cNvPr id="9" name="Picture 8" descr="C:\FOTOS\2011\110628-z-afr-moz-selectie\DSC04468a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060848"/>
            <a:ext cx="208597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C:\Veerle AGORA INTERNATIONAL\2010-2011\ACI AGM 2011\powerpoints AGM\combined report ppoint\DSC0416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365104"/>
            <a:ext cx="2520280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95536" y="3140968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 smtClean="0"/>
              <a:t>Sometimes</a:t>
            </a:r>
            <a:r>
              <a:rPr lang="nl-BE" b="1" dirty="0" smtClean="0"/>
              <a:t> </a:t>
            </a:r>
            <a:r>
              <a:rPr lang="nl-BE" b="1" dirty="0" err="1" smtClean="0"/>
              <a:t>you</a:t>
            </a:r>
            <a:r>
              <a:rPr lang="nl-BE" b="1" dirty="0" smtClean="0"/>
              <a:t> </a:t>
            </a:r>
            <a:r>
              <a:rPr lang="nl-BE" b="1" dirty="0" err="1" smtClean="0"/>
              <a:t>feel</a:t>
            </a:r>
            <a:r>
              <a:rPr lang="nl-BE" b="1" dirty="0" smtClean="0"/>
              <a:t> </a:t>
            </a:r>
            <a:r>
              <a:rPr lang="nl-BE" b="1" dirty="0" err="1" smtClean="0"/>
              <a:t>so</a:t>
            </a:r>
            <a:r>
              <a:rPr lang="nl-BE" b="1" dirty="0" smtClean="0"/>
              <a:t> </a:t>
            </a:r>
            <a:r>
              <a:rPr lang="nl-BE" b="1" dirty="0" err="1" smtClean="0"/>
              <a:t>much</a:t>
            </a:r>
            <a:r>
              <a:rPr lang="nl-BE" b="1" dirty="0" smtClean="0"/>
              <a:t> at </a:t>
            </a:r>
            <a:r>
              <a:rPr lang="nl-BE" b="1" dirty="0" err="1" smtClean="0"/>
              <a:t>ease</a:t>
            </a:r>
            <a:r>
              <a:rPr lang="nl-BE" b="1" dirty="0" smtClean="0"/>
              <a:t> </a:t>
            </a:r>
            <a:r>
              <a:rPr lang="nl-BE" b="1" dirty="0" err="1" smtClean="0"/>
              <a:t>with</a:t>
            </a:r>
            <a:r>
              <a:rPr lang="nl-BE" b="1" dirty="0" smtClean="0"/>
              <a:t> </a:t>
            </a:r>
            <a:r>
              <a:rPr lang="nl-BE" b="1" dirty="0" err="1" smtClean="0"/>
              <a:t>your</a:t>
            </a:r>
            <a:r>
              <a:rPr lang="nl-BE" b="1" dirty="0" smtClean="0"/>
              <a:t> </a:t>
            </a:r>
            <a:r>
              <a:rPr lang="nl-BE" b="1" dirty="0" err="1" smtClean="0"/>
              <a:t>hosts</a:t>
            </a:r>
            <a:r>
              <a:rPr lang="nl-BE" b="1" dirty="0" smtClean="0"/>
              <a:t> </a:t>
            </a:r>
            <a:r>
              <a:rPr lang="nl-BE" b="1" dirty="0" err="1" smtClean="0"/>
              <a:t>that</a:t>
            </a:r>
            <a:r>
              <a:rPr lang="nl-BE" b="1" dirty="0" smtClean="0"/>
              <a:t> </a:t>
            </a:r>
            <a:r>
              <a:rPr lang="nl-BE" b="1" dirty="0" err="1" smtClean="0"/>
              <a:t>you</a:t>
            </a:r>
            <a:r>
              <a:rPr lang="nl-BE" b="1" dirty="0" smtClean="0"/>
              <a:t> </a:t>
            </a:r>
            <a:r>
              <a:rPr lang="nl-BE" b="1" dirty="0" err="1" smtClean="0"/>
              <a:t>can</a:t>
            </a:r>
            <a:r>
              <a:rPr lang="nl-BE" b="1" dirty="0" smtClean="0"/>
              <a:t> act a bit crazy….</a:t>
            </a:r>
            <a:endParaRPr lang="nl-BE" b="1" dirty="0"/>
          </a:p>
        </p:txBody>
      </p:sp>
      <p:pic>
        <p:nvPicPr>
          <p:cNvPr id="14" name="Picture 13" descr="C:\Veerle AGORA INTERNATIONAL\2010-2011\ACI AGM 2011\powerpoints AGM\combined report ppoint\Laugh for the DAY 00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4365104"/>
            <a:ext cx="2520280" cy="1920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530772" y="397115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</a:t>
            </a:r>
            <a:r>
              <a:rPr lang="nl-BE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b="1" dirty="0" err="1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</a:t>
            </a:r>
            <a:r>
              <a:rPr lang="nl-BE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b="1" dirty="0" err="1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</a:t>
            </a:r>
            <a:r>
              <a:rPr lang="nl-BE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b="1" dirty="0" err="1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contageous</a:t>
            </a:r>
            <a:r>
              <a:rPr lang="nl-BE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</a:t>
            </a:r>
            <a:endParaRPr lang="nl-BE" b="1" dirty="0">
              <a:solidFill>
                <a:srgbClr val="00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92080" y="5661248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b="1" dirty="0" smtClean="0">
                <a:solidFill>
                  <a:srgbClr val="0070C0"/>
                </a:solidFill>
              </a:rPr>
              <a:t>Veerle and host Jerry, “</a:t>
            </a:r>
            <a:r>
              <a:rPr lang="nl-BE" sz="1600" b="1" dirty="0" err="1" smtClean="0">
                <a:solidFill>
                  <a:srgbClr val="0070C0"/>
                </a:solidFill>
              </a:rPr>
              <a:t>fooling</a:t>
            </a:r>
            <a:r>
              <a:rPr lang="nl-BE" sz="1600" b="1" dirty="0" smtClean="0">
                <a:solidFill>
                  <a:srgbClr val="0070C0"/>
                </a:solidFill>
              </a:rPr>
              <a:t> </a:t>
            </a:r>
            <a:r>
              <a:rPr lang="nl-BE" sz="1600" b="1" dirty="0" err="1" smtClean="0">
                <a:solidFill>
                  <a:srgbClr val="0070C0"/>
                </a:solidFill>
              </a:rPr>
              <a:t>around</a:t>
            </a:r>
            <a:r>
              <a:rPr lang="nl-BE" sz="1600" b="1" dirty="0" smtClean="0">
                <a:solidFill>
                  <a:srgbClr val="0070C0"/>
                </a:solidFill>
              </a:rPr>
              <a:t>” </a:t>
            </a:r>
            <a:r>
              <a:rPr lang="nl-BE" sz="1600" b="1" dirty="0" err="1" smtClean="0">
                <a:solidFill>
                  <a:srgbClr val="0070C0"/>
                </a:solidFill>
              </a:rPr>
              <a:t>during</a:t>
            </a:r>
            <a:r>
              <a:rPr lang="nl-BE" sz="1600" b="1" dirty="0" smtClean="0">
                <a:solidFill>
                  <a:srgbClr val="0070C0"/>
                </a:solidFill>
              </a:rPr>
              <a:t> the USA Charter weekend</a:t>
            </a:r>
            <a:endParaRPr lang="nl-BE" sz="1600" b="1" dirty="0">
              <a:solidFill>
                <a:srgbClr val="0070C0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 rot="20173336">
            <a:off x="4711987" y="3273232"/>
            <a:ext cx="1134559" cy="576064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u="sng" dirty="0" err="1" smtClean="0"/>
              <a:t>Worms</a:t>
            </a:r>
            <a:r>
              <a:rPr lang="nl-BE" b="1" u="sng" dirty="0" smtClean="0"/>
              <a:t>!</a:t>
            </a:r>
            <a:endParaRPr lang="nl-BE" b="1" u="sng" dirty="0"/>
          </a:p>
        </p:txBody>
      </p:sp>
      <p:sp>
        <p:nvSpPr>
          <p:cNvPr id="20" name="Down Arrow 19"/>
          <p:cNvSpPr/>
          <p:nvPr/>
        </p:nvSpPr>
        <p:spPr>
          <a:xfrm rot="2811900">
            <a:off x="7768743" y="2256884"/>
            <a:ext cx="752826" cy="2032168"/>
          </a:xfrm>
          <a:prstGeom prst="down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1" name="TextBox 20"/>
          <p:cNvSpPr txBox="1"/>
          <p:nvPr/>
        </p:nvSpPr>
        <p:spPr>
          <a:xfrm rot="18952289">
            <a:off x="7391325" y="2901135"/>
            <a:ext cx="1853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u="sng" dirty="0" err="1" smtClean="0">
                <a:solidFill>
                  <a:schemeClr val="bg1"/>
                </a:solidFill>
              </a:rPr>
              <a:t>Chicken</a:t>
            </a:r>
            <a:r>
              <a:rPr lang="nl-BE" b="1" u="sng" dirty="0" smtClean="0">
                <a:solidFill>
                  <a:schemeClr val="bg1"/>
                </a:solidFill>
              </a:rPr>
              <a:t> </a:t>
            </a:r>
            <a:r>
              <a:rPr lang="nl-BE" b="1" u="sng" dirty="0" err="1" smtClean="0">
                <a:solidFill>
                  <a:schemeClr val="bg1"/>
                </a:solidFill>
              </a:rPr>
              <a:t>heads</a:t>
            </a:r>
            <a:r>
              <a:rPr lang="nl-BE" b="1" u="sng" dirty="0" smtClean="0">
                <a:solidFill>
                  <a:schemeClr val="bg1"/>
                </a:solidFill>
              </a:rPr>
              <a:t> !</a:t>
            </a:r>
            <a:endParaRPr lang="nl-BE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6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0" dur="2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7" grpId="0"/>
      <p:bldP spid="8" grpId="0" build="allAtOnce"/>
      <p:bldP spid="13" grpId="0"/>
      <p:bldP spid="15" grpId="0"/>
      <p:bldP spid="16" grpId="0"/>
      <p:bldP spid="17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Veerle AGORA INTERNATIONAL\2010-2011\logo's ACI\Final new logo's ACI in 2010\agora international logo new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96448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172400" y="4725144"/>
            <a:ext cx="1677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 smtClean="0">
                <a:solidFill>
                  <a:srgbClr val="002060"/>
                </a:solidFill>
                <a:latin typeface="Arial Black" pitchFamily="34" charset="0"/>
              </a:rPr>
              <a:t>And in </a:t>
            </a:r>
            <a:r>
              <a:rPr lang="nl-BE" sz="3600" dirty="0" err="1" smtClean="0">
                <a:solidFill>
                  <a:srgbClr val="002060"/>
                </a:solidFill>
                <a:latin typeface="Arial Black" pitchFamily="34" charset="0"/>
              </a:rPr>
              <a:t>between</a:t>
            </a:r>
            <a:r>
              <a:rPr lang="nl-BE" sz="3600" dirty="0" smtClean="0">
                <a:solidFill>
                  <a:srgbClr val="002060"/>
                </a:solidFill>
                <a:latin typeface="Arial Black" pitchFamily="34" charset="0"/>
              </a:rPr>
              <a:t> ….. We </a:t>
            </a:r>
            <a:r>
              <a:rPr lang="nl-BE" sz="3600" dirty="0" err="1" smtClean="0">
                <a:solidFill>
                  <a:srgbClr val="002060"/>
                </a:solidFill>
                <a:latin typeface="Arial Black" pitchFamily="34" charset="0"/>
              </a:rPr>
              <a:t>work</a:t>
            </a:r>
            <a:r>
              <a:rPr lang="nl-BE" sz="3600" dirty="0" smtClean="0">
                <a:solidFill>
                  <a:srgbClr val="002060"/>
                </a:solidFill>
                <a:latin typeface="Arial Black" pitchFamily="34" charset="0"/>
              </a:rPr>
              <a:t> hard </a:t>
            </a:r>
            <a:r>
              <a:rPr lang="nl-BE" sz="3600" dirty="0" err="1" smtClean="0">
                <a:solidFill>
                  <a:srgbClr val="002060"/>
                </a:solidFill>
                <a:latin typeface="Arial Black" pitchFamily="34" charset="0"/>
              </a:rPr>
              <a:t>for</a:t>
            </a:r>
            <a:r>
              <a:rPr lang="nl-BE" sz="36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nl-BE" sz="3600" dirty="0" err="1" smtClean="0">
                <a:solidFill>
                  <a:srgbClr val="002060"/>
                </a:solidFill>
                <a:latin typeface="Arial Black" pitchFamily="34" charset="0"/>
              </a:rPr>
              <a:t>Agora</a:t>
            </a:r>
            <a:r>
              <a:rPr lang="nl-BE" sz="3600" dirty="0" smtClean="0">
                <a:solidFill>
                  <a:srgbClr val="002060"/>
                </a:solidFill>
                <a:latin typeface="Arial Black" pitchFamily="34" charset="0"/>
              </a:rPr>
              <a:t> Club international !</a:t>
            </a:r>
            <a:endParaRPr lang="nl-BE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0509 L -0.85851 -2.27567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5851 -2.27567E-6 L -1.72865 -2.27567E-6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2864 -2.27567E-6 L -2.76024 0.00532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3"/>
      <p:bldP spid="4" grpId="4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7789</TotalTime>
  <Words>755</Words>
  <Application>Microsoft Office PowerPoint</Application>
  <PresentationFormat>On-screen Show (4:3)</PresentationFormat>
  <Paragraphs>240</Paragraphs>
  <Slides>26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Slide 1</vt:lpstr>
      <vt:lpstr>Slide 2</vt:lpstr>
      <vt:lpstr>Slide 3</vt:lpstr>
      <vt:lpstr>Slide 4</vt:lpstr>
      <vt:lpstr>The new Board  was ready for it !!</vt:lpstr>
      <vt:lpstr>WELL… 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Veerle</dc:creator>
  <cp:lastModifiedBy>Veerle</cp:lastModifiedBy>
  <cp:revision>162</cp:revision>
  <dcterms:created xsi:type="dcterms:W3CDTF">2011-08-25T13:35:50Z</dcterms:created>
  <dcterms:modified xsi:type="dcterms:W3CDTF">2011-09-13T11:12:57Z</dcterms:modified>
</cp:coreProperties>
</file>