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sldIdLst>
    <p:sldId id="2870" r:id="rId2"/>
    <p:sldId id="2271" r:id="rId3"/>
    <p:sldId id="2649" r:id="rId4"/>
    <p:sldId id="2274" r:id="rId5"/>
    <p:sldId id="2495" r:id="rId6"/>
    <p:sldId id="2290" r:id="rId7"/>
    <p:sldId id="2287" r:id="rId8"/>
    <p:sldId id="2432" r:id="rId9"/>
    <p:sldId id="2291" r:id="rId10"/>
    <p:sldId id="2871" r:id="rId11"/>
    <p:sldId id="2497" r:id="rId12"/>
    <p:sldId id="2666" r:id="rId13"/>
    <p:sldId id="2505" r:id="rId14"/>
    <p:sldId id="2301" r:id="rId15"/>
    <p:sldId id="2306" r:id="rId16"/>
    <p:sldId id="2307" r:id="rId17"/>
    <p:sldId id="2308" r:id="rId18"/>
    <p:sldId id="2312" r:id="rId19"/>
    <p:sldId id="2315" r:id="rId20"/>
    <p:sldId id="2314" r:id="rId21"/>
    <p:sldId id="2320" r:id="rId22"/>
    <p:sldId id="2318" r:id="rId23"/>
    <p:sldId id="2319" r:id="rId24"/>
    <p:sldId id="2506" r:id="rId25"/>
    <p:sldId id="2530" r:id="rId26"/>
    <p:sldId id="2860" r:id="rId27"/>
    <p:sldId id="2782" r:id="rId28"/>
    <p:sldId id="2548" r:id="rId29"/>
    <p:sldId id="2864" r:id="rId30"/>
    <p:sldId id="2663" r:id="rId31"/>
    <p:sldId id="2414" r:id="rId32"/>
    <p:sldId id="2428" r:id="rId33"/>
    <p:sldId id="2419" r:id="rId34"/>
    <p:sldId id="2529" r:id="rId35"/>
    <p:sldId id="2504" r:id="rId36"/>
    <p:sldId id="2429" r:id="rId37"/>
    <p:sldId id="2847" r:id="rId38"/>
    <p:sldId id="2786" r:id="rId39"/>
    <p:sldId id="2867" r:id="rId40"/>
    <p:sldId id="2869" r:id="rId41"/>
    <p:sldId id="2433" r:id="rId42"/>
    <p:sldId id="2851" r:id="rId43"/>
    <p:sldId id="2873" r:id="rId44"/>
    <p:sldId id="2857" r:id="rId45"/>
    <p:sldId id="2861" r:id="rId46"/>
    <p:sldId id="2862" r:id="rId47"/>
    <p:sldId id="2515" r:id="rId48"/>
    <p:sldId id="2438" r:id="rId49"/>
    <p:sldId id="2516" r:id="rId50"/>
    <p:sldId id="2599" r:id="rId51"/>
    <p:sldId id="2863" r:id="rId52"/>
    <p:sldId id="2648" r:id="rId53"/>
    <p:sldId id="2594" r:id="rId54"/>
    <p:sldId id="2763" r:id="rId55"/>
    <p:sldId id="2669" r:id="rId56"/>
    <p:sldId id="2636" r:id="rId57"/>
    <p:sldId id="2825" r:id="rId58"/>
    <p:sldId id="2794" r:id="rId59"/>
    <p:sldId id="2765" r:id="rId60"/>
    <p:sldId id="2633" r:id="rId61"/>
    <p:sldId id="2789" r:id="rId62"/>
    <p:sldId id="2592" r:id="rId63"/>
    <p:sldId id="2774" r:id="rId64"/>
    <p:sldId id="2617" r:id="rId65"/>
    <p:sldId id="2785" r:id="rId66"/>
    <p:sldId id="2832" r:id="rId67"/>
    <p:sldId id="2531" r:id="rId68"/>
    <p:sldId id="2536" r:id="rId69"/>
    <p:sldId id="2539" r:id="rId70"/>
    <p:sldId id="2540" r:id="rId71"/>
    <p:sldId id="2842" r:id="rId72"/>
    <p:sldId id="2831" r:id="rId73"/>
    <p:sldId id="2839" r:id="rId74"/>
    <p:sldId id="2841" r:id="rId75"/>
    <p:sldId id="2726" r:id="rId76"/>
    <p:sldId id="2730" r:id="rId77"/>
    <p:sldId id="2725" r:id="rId78"/>
    <p:sldId id="2821" r:id="rId79"/>
    <p:sldId id="2282" r:id="rId80"/>
    <p:sldId id="2814" r:id="rId81"/>
    <p:sldId id="2697" r:id="rId82"/>
    <p:sldId id="2731" r:id="rId83"/>
    <p:sldId id="2820" r:id="rId84"/>
    <p:sldId id="2868" r:id="rId85"/>
    <p:sldId id="2721" r:id="rId86"/>
    <p:sldId id="2739" r:id="rId87"/>
    <p:sldId id="2722" r:id="rId88"/>
    <p:sldId id="2699" r:id="rId89"/>
    <p:sldId id="2750" r:id="rId90"/>
    <p:sldId id="2723" r:id="rId91"/>
    <p:sldId id="2700" r:id="rId92"/>
    <p:sldId id="2759" r:id="rId93"/>
    <p:sldId id="2833" r:id="rId94"/>
    <p:sldId id="2845" r:id="rId95"/>
    <p:sldId id="2683" r:id="rId96"/>
    <p:sldId id="2855" r:id="rId97"/>
    <p:sldId id="2805" r:id="rId98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95096304-E135-413E-A963-8992ECF60AEE}">
          <p14:sldIdLst>
            <p14:sldId id="2870"/>
            <p14:sldId id="2271"/>
            <p14:sldId id="2649"/>
            <p14:sldId id="2274"/>
            <p14:sldId id="2495"/>
            <p14:sldId id="2290"/>
            <p14:sldId id="2287"/>
            <p14:sldId id="2432"/>
            <p14:sldId id="2291"/>
            <p14:sldId id="2871"/>
            <p14:sldId id="2497"/>
            <p14:sldId id="2666"/>
            <p14:sldId id="2505"/>
            <p14:sldId id="2301"/>
            <p14:sldId id="2306"/>
            <p14:sldId id="2307"/>
            <p14:sldId id="2308"/>
            <p14:sldId id="2312"/>
            <p14:sldId id="2315"/>
            <p14:sldId id="2314"/>
            <p14:sldId id="2320"/>
            <p14:sldId id="2318"/>
            <p14:sldId id="2319"/>
            <p14:sldId id="2506"/>
            <p14:sldId id="2530"/>
            <p14:sldId id="2860"/>
            <p14:sldId id="2782"/>
            <p14:sldId id="2548"/>
            <p14:sldId id="2864"/>
            <p14:sldId id="2663"/>
            <p14:sldId id="2414"/>
            <p14:sldId id="2428"/>
            <p14:sldId id="2419"/>
            <p14:sldId id="2529"/>
            <p14:sldId id="2504"/>
            <p14:sldId id="2429"/>
            <p14:sldId id="2847"/>
            <p14:sldId id="2786"/>
            <p14:sldId id="2867"/>
            <p14:sldId id="2869"/>
            <p14:sldId id="2433"/>
            <p14:sldId id="2851"/>
            <p14:sldId id="2873"/>
            <p14:sldId id="2857"/>
            <p14:sldId id="2861"/>
            <p14:sldId id="2862"/>
            <p14:sldId id="2515"/>
            <p14:sldId id="2438"/>
            <p14:sldId id="2516"/>
            <p14:sldId id="2599"/>
            <p14:sldId id="2863"/>
            <p14:sldId id="2648"/>
            <p14:sldId id="2594"/>
            <p14:sldId id="2763"/>
            <p14:sldId id="2669"/>
            <p14:sldId id="2636"/>
            <p14:sldId id="2825"/>
            <p14:sldId id="2794"/>
            <p14:sldId id="2765"/>
            <p14:sldId id="2633"/>
            <p14:sldId id="2789"/>
            <p14:sldId id="2592"/>
            <p14:sldId id="2774"/>
            <p14:sldId id="2617"/>
            <p14:sldId id="2785"/>
            <p14:sldId id="2832"/>
            <p14:sldId id="2531"/>
            <p14:sldId id="2536"/>
            <p14:sldId id="2539"/>
            <p14:sldId id="2540"/>
            <p14:sldId id="2842"/>
            <p14:sldId id="2831"/>
            <p14:sldId id="2839"/>
            <p14:sldId id="2841"/>
            <p14:sldId id="2726"/>
            <p14:sldId id="2730"/>
            <p14:sldId id="2725"/>
            <p14:sldId id="2821"/>
            <p14:sldId id="2282"/>
            <p14:sldId id="2814"/>
            <p14:sldId id="2697"/>
            <p14:sldId id="2731"/>
            <p14:sldId id="2820"/>
            <p14:sldId id="2868"/>
            <p14:sldId id="2721"/>
            <p14:sldId id="2739"/>
            <p14:sldId id="2722"/>
            <p14:sldId id="2699"/>
            <p14:sldId id="2750"/>
            <p14:sldId id="2723"/>
            <p14:sldId id="2700"/>
            <p14:sldId id="2759"/>
            <p14:sldId id="2833"/>
            <p14:sldId id="2845"/>
            <p14:sldId id="2683"/>
            <p14:sldId id="2855"/>
            <p14:sldId id="2805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A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56" autoAdjust="0"/>
    <p:restoredTop sz="87638" autoAdjust="0"/>
  </p:normalViewPr>
  <p:slideViewPr>
    <p:cSldViewPr snapToGrid="0">
      <p:cViewPr varScale="1">
        <p:scale>
          <a:sx n="72" d="100"/>
          <a:sy n="72" d="100"/>
        </p:scale>
        <p:origin x="-12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4883370"/>
      </p:ext>
    </p:extLst>
  </p:cSld>
  <p:clrMapOvr>
    <a:masterClrMapping/>
  </p:clrMapOvr>
  <p:transition spd="med" advClick="0" advTm="35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7605515"/>
      </p:ext>
    </p:extLst>
  </p:cSld>
  <p:clrMapOvr>
    <a:masterClrMapping/>
  </p:clrMapOvr>
  <p:transition spd="med" advClick="0" advTm="35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91082135"/>
      </p:ext>
    </p:extLst>
  </p:cSld>
  <p:clrMapOvr>
    <a:masterClrMapping/>
  </p:clrMapOvr>
  <p:transition spd="med" advClick="0" advTm="35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67335"/>
      </p:ext>
    </p:extLst>
  </p:cSld>
  <p:clrMapOvr>
    <a:masterClrMapping/>
  </p:clrMapOvr>
  <p:transition spd="med" advClick="0" advTm="35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73073566"/>
      </p:ext>
    </p:extLst>
  </p:cSld>
  <p:clrMapOvr>
    <a:masterClrMapping/>
  </p:clrMapOvr>
  <p:transition spd="med" advClick="0" advTm="35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460681"/>
      </p:ext>
    </p:extLst>
  </p:cSld>
  <p:clrMapOvr>
    <a:masterClrMapping/>
  </p:clrMapOvr>
  <p:transition spd="med" advClick="0" advTm="35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6488160"/>
      </p:ext>
    </p:extLst>
  </p:cSld>
  <p:clrMapOvr>
    <a:masterClrMapping/>
  </p:clrMapOvr>
  <p:transition spd="med" advClick="0" advTm="35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301389"/>
      </p:ext>
    </p:extLst>
  </p:cSld>
  <p:clrMapOvr>
    <a:masterClrMapping/>
  </p:clrMapOvr>
  <p:transition spd="med" advClick="0" advTm="35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7744879"/>
      </p:ext>
    </p:extLst>
  </p:cSld>
  <p:clrMapOvr>
    <a:masterClrMapping/>
  </p:clrMapOvr>
  <p:transition spd="med" advClick="0" advTm="35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9141716"/>
      </p:ext>
    </p:extLst>
  </p:cSld>
  <p:clrMapOvr>
    <a:masterClrMapping/>
  </p:clrMapOvr>
  <p:transition spd="med" advClick="0" advTm="35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0591465"/>
      </p:ext>
    </p:extLst>
  </p:cSld>
  <p:clrMapOvr>
    <a:masterClrMapping/>
  </p:clrMapOvr>
  <p:transition spd="med" advClick="0" advTm="35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7619551"/>
      </p:ext>
    </p:extLst>
  </p:cSld>
  <p:clrMapOvr>
    <a:masterClrMapping/>
  </p:clrMapOvr>
  <p:transition spd="med" advClick="0" advTm="35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0846656"/>
      </p:ext>
    </p:extLst>
  </p:cSld>
  <p:clrMapOvr>
    <a:masterClrMapping/>
  </p:clrMapOvr>
  <p:transition spd="med" advClick="0" advTm="35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5768514"/>
      </p:ext>
    </p:extLst>
  </p:cSld>
  <p:clrMapOvr>
    <a:masterClrMapping/>
  </p:clrMapOvr>
  <p:transition spd="med" advClick="0" advTm="35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Edit Master text </a:t>
            </a:r>
            <a:r>
              <a:rPr lang="en-US" dirty="0" err="1"/>
              <a:t>stylesC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2336454"/>
      </p:ext>
    </p:extLst>
  </p:cSld>
  <p:clrMapOvr>
    <a:masterClrMapping/>
  </p:clrMapOvr>
  <p:transition spd="med" advClick="0" advTm="35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6736870"/>
      </p:ext>
    </p:extLst>
  </p:cSld>
  <p:clrMapOvr>
    <a:masterClrMapping/>
  </p:clrMapOvr>
  <p:transition spd="med" advClick="0" advTm="35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6C3B7-E9B0-453E-8975-E55FDA878F1A}" type="datetimeFigureOut">
              <a:rPr lang="en-US" smtClean="0"/>
              <a:pPr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980EE16-86A9-4B59-A613-44B3BDF462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563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transition spd="med" advClick="0" advTm="3500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6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4.jpeg"/><Relationship Id="rId4" Type="http://schemas.openxmlformats.org/officeDocument/2006/relationships/image" Target="../media/image69.jpe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mp3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2.jpeg"/><Relationship Id="rId5" Type="http://schemas.openxmlformats.org/officeDocument/2006/relationships/image" Target="../media/image3.png"/><Relationship Id="rId4" Type="http://schemas.openxmlformats.org/officeDocument/2006/relationships/image" Target="../media/image221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3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eg"/><Relationship Id="rId3" Type="http://schemas.openxmlformats.org/officeDocument/2006/relationships/image" Target="../media/image251.jpeg"/><Relationship Id="rId7" Type="http://schemas.openxmlformats.org/officeDocument/2006/relationships/image" Target="../media/image255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jpeg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Relationship Id="rId9" Type="http://schemas.openxmlformats.org/officeDocument/2006/relationships/image" Target="../media/image25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7" Type="http://schemas.openxmlformats.org/officeDocument/2006/relationships/image" Target="../media/image263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7" Type="http://schemas.openxmlformats.org/officeDocument/2006/relationships/image" Target="../media/image269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1494" y="12888"/>
            <a:ext cx="7766936" cy="2309248"/>
          </a:xfrm>
        </p:spPr>
        <p:txBody>
          <a:bodyPr/>
          <a:lstStyle/>
          <a:p>
            <a:pPr algn="ctr"/>
            <a:r>
              <a:rPr lang="en-US" sz="4800" b="1" dirty="0"/>
              <a:t>COMBINED YEAR END REPORT 2015-2016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7294" y="5683051"/>
            <a:ext cx="10354363" cy="126339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BROUGHT TO YOU BY ~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KELLY, MARTINE, URSULA, THANH THAO &amp; BRIGITTE</a:t>
            </a:r>
          </a:p>
        </p:txBody>
      </p:sp>
      <p:pic>
        <p:nvPicPr>
          <p:cNvPr id="9" name="Uncle Kracker - Smile [Official Video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42346" y="7494104"/>
            <a:ext cx="609600" cy="648469"/>
          </a:xfrm>
          <a:prstGeom prst="rect">
            <a:avLst/>
          </a:prstGeom>
        </p:spPr>
      </p:pic>
      <p:pic>
        <p:nvPicPr>
          <p:cNvPr id="10" name="Picture 9" descr="IMG_711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1946" y="1375065"/>
            <a:ext cx="7094203" cy="4307986"/>
          </a:xfrm>
          <a:prstGeom prst="rect">
            <a:avLst/>
          </a:prstGeom>
        </p:spPr>
      </p:pic>
      <p:pic>
        <p:nvPicPr>
          <p:cNvPr id="7" name="Picture 2" descr="Agora Club Internation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534927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03" t="28851" r="14693" b="29475"/>
          <a:stretch/>
        </p:blipFill>
        <p:spPr>
          <a:xfrm>
            <a:off x="2837281" y="612183"/>
            <a:ext cx="5236245" cy="2797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70" t="19962" r="28170" b="37220"/>
          <a:stretch/>
        </p:blipFill>
        <p:spPr>
          <a:xfrm>
            <a:off x="8580974" y="774915"/>
            <a:ext cx="2190348" cy="1658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63"/>
          <a:stretch/>
        </p:blipFill>
        <p:spPr>
          <a:xfrm>
            <a:off x="1637654" y="3270140"/>
            <a:ext cx="7635498" cy="3587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9346" y="100739"/>
            <a:ext cx="6815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400" b="1" dirty="0">
                <a:solidFill>
                  <a:schemeClr val="accent6"/>
                </a:solidFill>
              </a:rPr>
              <a:t>THANH THAO ATTENDS ITALY 41 HYM</a:t>
            </a:r>
            <a:endParaRPr lang="en-US" dirty="0"/>
          </a:p>
        </p:txBody>
      </p:sp>
      <p:pic>
        <p:nvPicPr>
          <p:cNvPr id="7" name="Picture 2" descr="Agora Club Internatio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2997136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069" y="293914"/>
            <a:ext cx="8825658" cy="2508922"/>
          </a:xfrm>
        </p:spPr>
        <p:txBody>
          <a:bodyPr/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636364" y="9507"/>
            <a:ext cx="11519094" cy="559327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THANH THAO ON TO THE MTM OF LCI IN MAURITIUS!</a:t>
            </a:r>
          </a:p>
        </p:txBody>
      </p:sp>
      <p:pic>
        <p:nvPicPr>
          <p:cNvPr id="6" name="Picture 5" descr="mauritius2016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53" y="1122419"/>
            <a:ext cx="3196405" cy="2387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27003"/>
            <a:ext cx="9573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SURROUNDED BY THE PAST THE PRESENT AND THE FUTURE OUR FRIENDSHIPS BRING…..</a:t>
            </a:r>
          </a:p>
        </p:txBody>
      </p:sp>
      <p:pic>
        <p:nvPicPr>
          <p:cNvPr id="8" name="Picture 7" descr="mauritius2016 (6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882730" y="1192765"/>
            <a:ext cx="1847345" cy="1847345"/>
          </a:xfrm>
          <a:prstGeom prst="rect">
            <a:avLst/>
          </a:prstGeom>
        </p:spPr>
      </p:pic>
      <p:pic>
        <p:nvPicPr>
          <p:cNvPr id="9" name="Picture 8" descr="mauritius2016 (38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740" y="3794179"/>
            <a:ext cx="2176719" cy="2176719"/>
          </a:xfrm>
          <a:prstGeom prst="rect">
            <a:avLst/>
          </a:prstGeom>
        </p:spPr>
      </p:pic>
      <p:pic>
        <p:nvPicPr>
          <p:cNvPr id="10" name="Picture 9" descr="mauritius2016 (30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2000" y="4391778"/>
            <a:ext cx="2913197" cy="1579120"/>
          </a:xfrm>
          <a:prstGeom prst="rect">
            <a:avLst/>
          </a:prstGeom>
        </p:spPr>
      </p:pic>
      <p:pic>
        <p:nvPicPr>
          <p:cNvPr id="11" name="Picture 10" descr="mauritius2016 (17)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4800" y="1272064"/>
            <a:ext cx="4433388" cy="3311244"/>
          </a:xfrm>
          <a:prstGeom prst="rect">
            <a:avLst/>
          </a:prstGeom>
        </p:spPr>
      </p:pic>
      <p:pic>
        <p:nvPicPr>
          <p:cNvPr id="12" name="Picture 2" descr="Agora Club Internation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3034716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163288"/>
            <a:ext cx="9599184" cy="47369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URSULA AT LCI MTM IN LEUVEN!</a:t>
            </a:r>
          </a:p>
        </p:txBody>
      </p:sp>
      <p:pic>
        <p:nvPicPr>
          <p:cNvPr id="5" name="Picture 4" descr="IMG_7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512" y="1371105"/>
            <a:ext cx="4118595" cy="30889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4547" y="1736969"/>
            <a:ext cx="4552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IN COLDER CLIMATES OUR WOOLLY HATS…..</a:t>
            </a:r>
          </a:p>
        </p:txBody>
      </p:sp>
      <p:pic>
        <p:nvPicPr>
          <p:cNvPr id="9" name="Picture 8" descr="IMG_71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410" y="2678391"/>
            <a:ext cx="5107756" cy="3830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174" y="5162788"/>
            <a:ext cx="2713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AND OUR FRIENDSHIPS KEEP US WARM!</a:t>
            </a:r>
          </a:p>
        </p:txBody>
      </p:sp>
      <p:pic>
        <p:nvPicPr>
          <p:cNvPr id="13" name="Picture 2" descr="Agora Club Internatio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5008461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55627"/>
            <a:ext cx="8825658" cy="2124822"/>
          </a:xfrm>
        </p:spPr>
        <p:txBody>
          <a:bodyPr/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9823" y="1"/>
            <a:ext cx="8229600" cy="889185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accent6"/>
                </a:solidFill>
              </a:rPr>
              <a:t>ON TO THE NEXT EVENT – OUR BOARD  MEETING AT MARTINE’S HOME IN HYERES, FRANCE!</a:t>
            </a:r>
          </a:p>
        </p:txBody>
      </p:sp>
      <p:pic>
        <p:nvPicPr>
          <p:cNvPr id="6" name="Picture 5" descr="Hyères BM13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21904"/>
          <a:stretch/>
        </p:blipFill>
        <p:spPr>
          <a:xfrm>
            <a:off x="110629" y="889186"/>
            <a:ext cx="10914310" cy="4794607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pic>
        <p:nvPicPr>
          <p:cNvPr id="7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413400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4157" y="-84273"/>
            <a:ext cx="8213518" cy="4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WE ARE HAPPY TO SEE ONE ANOTHER AGAIN!</a:t>
            </a:r>
          </a:p>
        </p:txBody>
      </p:sp>
      <p:pic>
        <p:nvPicPr>
          <p:cNvPr id="17" name="Picture 16" descr="Hyères BM4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5825" y="443972"/>
            <a:ext cx="7436443" cy="46105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7125" y="5189516"/>
            <a:ext cx="2548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ESPECIALLY WHEN WE CELEBRATE THANH THAO’S BIRTHDAY!</a:t>
            </a:r>
          </a:p>
        </p:txBody>
      </p:sp>
      <p:sp>
        <p:nvSpPr>
          <p:cNvPr id="5" name="Rectangle 4"/>
          <p:cNvSpPr/>
          <p:nvPr/>
        </p:nvSpPr>
        <p:spPr>
          <a:xfrm>
            <a:off x="7605691" y="2871136"/>
            <a:ext cx="1561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CHEERS!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BROST!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SKAL!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PROST!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SALUTE!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SANTE!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NOROC!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SALUD!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PROOST!</a:t>
            </a:r>
            <a:endParaRPr lang="en-US" sz="2400" dirty="0"/>
          </a:p>
        </p:txBody>
      </p:sp>
      <p:pic>
        <p:nvPicPr>
          <p:cNvPr id="7" name="Picture 6" descr="Hyères BM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7809" y="2878237"/>
            <a:ext cx="3011477" cy="34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3438888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ères BM16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089" b="13326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5380563" y="2381693"/>
            <a:ext cx="3887839" cy="1669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BUT IN THE DAY WE MUST WORK …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WITH  MUCH TO DO FOR OUR LOVELY AGORA FRIENDS AND MEMBERS!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17292048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ères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985" y="304800"/>
            <a:ext cx="8097328" cy="5364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199" y="5534247"/>
            <a:ext cx="7673801" cy="811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WITH EVENINGS FOR SHARING TIME WITH OUR FRIENDS OF AGORA CLUB HYERES!</a:t>
            </a:r>
          </a:p>
        </p:txBody>
      </p:sp>
    </p:spTree>
    <p:extLst>
      <p:ext uri="{BB962C8B-B14F-4D97-AF65-F5344CB8AC3E}">
        <p14:creationId xmlns:p14="http://schemas.microsoft.com/office/powerpoint/2010/main" xmlns="" val="4210098588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ères BM2 (34)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56" r="2" b="7299"/>
          <a:stretch/>
        </p:blipFill>
        <p:spPr>
          <a:xfrm>
            <a:off x="0" y="0"/>
            <a:ext cx="12192000" cy="5355891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1045602" y="5586589"/>
            <a:ext cx="8288032" cy="7214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AND DURING OUR STAY – A MOST IMPORTANT MEETING OF THE 4</a:t>
            </a:r>
            <a:r>
              <a:rPr lang="en-US" sz="2400" b="1" baseline="300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2400" b="1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 REGION OF AC FRANCE!</a:t>
            </a:r>
          </a:p>
        </p:txBody>
      </p:sp>
    </p:spTree>
    <p:extLst>
      <p:ext uri="{BB962C8B-B14F-4D97-AF65-F5344CB8AC3E}">
        <p14:creationId xmlns:p14="http://schemas.microsoft.com/office/powerpoint/2010/main" xmlns="" val="3859450190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ères BM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7958" y="749808"/>
            <a:ext cx="8404298" cy="5645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148" y="397566"/>
            <a:ext cx="21113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WHERE WE MET WITH SPECIAL FRIENDS AND GUESTS….</a:t>
            </a:r>
          </a:p>
        </p:txBody>
      </p:sp>
    </p:spTree>
    <p:extLst>
      <p:ext uri="{BB962C8B-B14F-4D97-AF65-F5344CB8AC3E}">
        <p14:creationId xmlns:p14="http://schemas.microsoft.com/office/powerpoint/2010/main" xmlns="" val="218333559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ères 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3" t="3825" r="27513"/>
          <a:stretch/>
        </p:blipFill>
        <p:spPr>
          <a:xfrm>
            <a:off x="7555601" y="2898183"/>
            <a:ext cx="4149236" cy="3959817"/>
          </a:xfrm>
          <a:prstGeom prst="rect">
            <a:avLst/>
          </a:prstGeom>
        </p:spPr>
      </p:pic>
      <p:pic>
        <p:nvPicPr>
          <p:cNvPr id="3" name="Picture 2" descr="Hyères 7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614"/>
          <a:stretch/>
        </p:blipFill>
        <p:spPr>
          <a:xfrm>
            <a:off x="0" y="-2010"/>
            <a:ext cx="4226592" cy="3527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1015" y="0"/>
            <a:ext cx="4389721" cy="312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559" y="-21623"/>
            <a:ext cx="3343519" cy="2214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11" t="25538" r="35626" b="2293"/>
          <a:stretch/>
        </p:blipFill>
        <p:spPr>
          <a:xfrm>
            <a:off x="-12661" y="2728306"/>
            <a:ext cx="4284294" cy="4085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80" t="23082" r="25002" b="20636"/>
          <a:stretch/>
        </p:blipFill>
        <p:spPr>
          <a:xfrm>
            <a:off x="4226591" y="4771176"/>
            <a:ext cx="3329009" cy="2086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010" y="1646036"/>
            <a:ext cx="4685581" cy="317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324769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9614"/>
            <a:ext cx="21696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WE BEGAN OUR YEAR…</a:t>
            </a:r>
          </a:p>
          <a:p>
            <a:endParaRPr lang="en-US" sz="2400" b="1" dirty="0">
              <a:solidFill>
                <a:schemeClr val="accent6"/>
              </a:solidFill>
            </a:endParaRPr>
          </a:p>
          <a:p>
            <a:r>
              <a:rPr lang="en-US" sz="2400" b="1" dirty="0">
                <a:solidFill>
                  <a:schemeClr val="accent6"/>
                </a:solidFill>
              </a:rPr>
              <a:t>FIRST BOARD MEETING IN SACELE, ROMANIA!</a:t>
            </a:r>
          </a:p>
        </p:txBody>
      </p:sp>
      <p:pic>
        <p:nvPicPr>
          <p:cNvPr id="4" name="Andra Day - Rise Up [AUDIO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" r="4740"/>
          <a:stretch/>
        </p:blipFill>
        <p:spPr>
          <a:xfrm flipH="1">
            <a:off x="2007704" y="631615"/>
            <a:ext cx="9425226" cy="58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93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ères BM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76356" cy="3357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064" y="5413886"/>
            <a:ext cx="8288035" cy="826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AND WERE HONORED ESPECIALLY WITH AGORA FRANCE FOUNDER - ANNICK THIERY!</a:t>
            </a:r>
          </a:p>
        </p:txBody>
      </p:sp>
      <p:pic>
        <p:nvPicPr>
          <p:cNvPr id="5" name="Picture 4" descr="Hyères 5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6356" y="823314"/>
            <a:ext cx="6467398" cy="37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26770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2151" y="0"/>
            <a:ext cx="7499916" cy="4139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524" y="625898"/>
            <a:ext cx="2460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WHO ARE THESE MASKED LADIES?....</a:t>
            </a:r>
          </a:p>
        </p:txBody>
      </p:sp>
      <p:pic>
        <p:nvPicPr>
          <p:cNvPr id="4" name="Picture 3" descr="IMG_71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783" y="3108961"/>
            <a:ext cx="6664960" cy="3749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5368" y="4604132"/>
            <a:ext cx="1894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WHAT IS THEIR PLAN YOU ASK?...</a:t>
            </a:r>
          </a:p>
        </p:txBody>
      </p:sp>
    </p:spTree>
    <p:extLst>
      <p:ext uri="{BB962C8B-B14F-4D97-AF65-F5344CB8AC3E}">
        <p14:creationId xmlns:p14="http://schemas.microsoft.com/office/powerpoint/2010/main" xmlns="" val="1332167152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ères BM2 (3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483" y="737418"/>
            <a:ext cx="29005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TO JOIN IN THE FUNDRAISER OF</a:t>
            </a:r>
          </a:p>
          <a:p>
            <a:endParaRPr lang="en-US" sz="2400" b="1" dirty="0">
              <a:solidFill>
                <a:schemeClr val="accent6"/>
              </a:solidFill>
            </a:endParaRPr>
          </a:p>
          <a:p>
            <a:r>
              <a:rPr lang="en-US" sz="2800" b="1" dirty="0">
                <a:solidFill>
                  <a:schemeClr val="accent6"/>
                </a:solidFill>
              </a:rPr>
              <a:t>LE FIL D’ARGENT!!</a:t>
            </a:r>
          </a:p>
          <a:p>
            <a:endParaRPr lang="en-US" sz="2400" b="1" dirty="0">
              <a:solidFill>
                <a:schemeClr val="accent6"/>
              </a:solidFill>
            </a:endParaRPr>
          </a:p>
          <a:p>
            <a:r>
              <a:rPr lang="en-US" sz="2400" b="1" dirty="0">
                <a:solidFill>
                  <a:schemeClr val="accent6"/>
                </a:solidFill>
              </a:rPr>
              <a:t>HELD BY AGORA LADIES OF HYERES FOR ALZHEIMERS!</a:t>
            </a:r>
          </a:p>
        </p:txBody>
      </p:sp>
    </p:spTree>
    <p:extLst>
      <p:ext uri="{BB962C8B-B14F-4D97-AF65-F5344CB8AC3E}">
        <p14:creationId xmlns:p14="http://schemas.microsoft.com/office/powerpoint/2010/main" xmlns="" val="943331826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yères 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6276814" cy="4158233"/>
          </a:xfrm>
          <a:prstGeom prst="rect">
            <a:avLst/>
          </a:prstGeom>
        </p:spPr>
      </p:pic>
      <p:pic>
        <p:nvPicPr>
          <p:cNvPr id="2" name="Picture 1" descr="IMG_71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5782" y="0"/>
            <a:ext cx="6061875" cy="3943457"/>
          </a:xfrm>
          <a:prstGeom prst="rect">
            <a:avLst/>
          </a:prstGeom>
        </p:spPr>
      </p:pic>
      <p:pic>
        <p:nvPicPr>
          <p:cNvPr id="4" name="Picture 3" descr="Hyères 14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88" t="11117"/>
          <a:stretch/>
        </p:blipFill>
        <p:spPr>
          <a:xfrm>
            <a:off x="5702034" y="3943456"/>
            <a:ext cx="4206823" cy="2914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40" t="21527" r="24574" b="1"/>
          <a:stretch/>
        </p:blipFill>
        <p:spPr>
          <a:xfrm>
            <a:off x="9571386" y="3920694"/>
            <a:ext cx="2626271" cy="2960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49" r="10191"/>
          <a:stretch/>
        </p:blipFill>
        <p:spPr>
          <a:xfrm>
            <a:off x="2929516" y="3943456"/>
            <a:ext cx="3206266" cy="2978793"/>
          </a:xfrm>
          <a:prstGeom prst="rect">
            <a:avLst/>
          </a:prstGeom>
        </p:spPr>
      </p:pic>
      <p:pic>
        <p:nvPicPr>
          <p:cNvPr id="9" name="Picture 8" descr="IMG_7127"/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7" r="10716"/>
          <a:stretch/>
        </p:blipFill>
        <p:spPr>
          <a:xfrm>
            <a:off x="0" y="3943457"/>
            <a:ext cx="3034748" cy="29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6362282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12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728" t="9294" r="-2626" b="40178"/>
          <a:stretch/>
        </p:blipFill>
        <p:spPr>
          <a:xfrm>
            <a:off x="1" y="830997"/>
            <a:ext cx="3631096" cy="3038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808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THUMBS UP FROM THANH THAO - A GREAT SUCCESS FROM THE BEGINNING ………..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4629870" y="1258220"/>
            <a:ext cx="1993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…….TO THE VERY LAST STEP….</a:t>
            </a:r>
          </a:p>
        </p:txBody>
      </p:sp>
      <p:pic>
        <p:nvPicPr>
          <p:cNvPr id="5" name="Picture 4" descr="IMG_7126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89" b="13334"/>
          <a:stretch/>
        </p:blipFill>
        <p:spPr>
          <a:xfrm>
            <a:off x="4435803" y="3065693"/>
            <a:ext cx="3228041" cy="36428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19034" y="3341666"/>
            <a:ext cx="22302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(A SPECIAL 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THANK YOU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TO OUR 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HOME HOSTS ~  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ISABELLE, 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MARTINE,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VALERIE &amp;  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HAVANA ♥♥♥</a:t>
            </a:r>
            <a:r>
              <a:rPr lang="en-US" sz="2400" b="1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0202" y="279929"/>
            <a:ext cx="3584743" cy="2688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733541" y="4399600"/>
            <a:ext cx="2809667" cy="2107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184" y="4197908"/>
            <a:ext cx="3310730" cy="251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1505797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269" y="532298"/>
            <a:ext cx="6880242" cy="3870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443" y="3798682"/>
            <a:ext cx="4627269" cy="3077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014511" y="3582927"/>
            <a:ext cx="4974068" cy="3292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4511" y="1710813"/>
            <a:ext cx="2968188" cy="156482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2400" b="1" dirty="0"/>
              <a:t>URSULA JOINS IN 4 CLUBS 1 VISION  CHRISTMASTRUCKS OF GERMANY!</a:t>
            </a: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656787629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37" y="106000"/>
            <a:ext cx="8596668" cy="1320800"/>
          </a:xfrm>
        </p:spPr>
        <p:txBody>
          <a:bodyPr>
            <a:normAutofit/>
          </a:bodyPr>
          <a:lstStyle/>
          <a:p>
            <a:r>
              <a:rPr lang="en-US" sz="2400" b="1" dirty="0"/>
              <a:t>KELLY VISITS AGORA CLUB UK &amp; FINDS AGORA MEMBERS FROM SOUTH AFRICA &amp; BELGIUM &amp; FRANCE!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455026" y="890386"/>
            <a:ext cx="4102907" cy="307718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937" y="1420929"/>
            <a:ext cx="5175249" cy="388143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1999" y="4418966"/>
            <a:ext cx="3252045" cy="2439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113950" y="3773097"/>
            <a:ext cx="4078050" cy="30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39550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147" y="-438911"/>
            <a:ext cx="8683856" cy="1768948"/>
          </a:xfrm>
        </p:spPr>
        <p:txBody>
          <a:bodyPr/>
          <a:lstStyle/>
          <a:p>
            <a:pPr algn="ctr"/>
            <a:r>
              <a:rPr lang="en-US" sz="2400" b="1" dirty="0"/>
              <a:t>KELLY ATTENDS THE CHARTER OF LC NEW YORK CITY, USA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72566" y="1129707"/>
            <a:ext cx="3253867" cy="2440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078" y="742263"/>
            <a:ext cx="5022936" cy="3215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45" t="-541" r="41271" b="541"/>
          <a:stretch/>
        </p:blipFill>
        <p:spPr>
          <a:xfrm>
            <a:off x="10746411" y="635277"/>
            <a:ext cx="1469615" cy="3339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5032" y="616483"/>
            <a:ext cx="4501562" cy="3339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0996" y="586397"/>
            <a:ext cx="2201584" cy="34882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0"/>
          <a:stretch/>
        </p:blipFill>
        <p:spPr>
          <a:xfrm rot="5400000">
            <a:off x="2662653" y="3975960"/>
            <a:ext cx="2944610" cy="28601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529818" y="3686757"/>
            <a:ext cx="4192311" cy="3171243"/>
          </a:xfrm>
          <a:prstGeom prst="rect">
            <a:avLst/>
          </a:prstGeom>
        </p:spPr>
      </p:pic>
      <p:pic>
        <p:nvPicPr>
          <p:cNvPr id="16" name="Picture 2" descr="Agora Club Internationa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2196" y="4608915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92" t="26093" r="20666" b="11582"/>
          <a:stretch/>
        </p:blipFill>
        <p:spPr>
          <a:xfrm>
            <a:off x="152581" y="3369777"/>
            <a:ext cx="2435906" cy="348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634539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039" y="298356"/>
            <a:ext cx="8825658" cy="3329581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9340" y="0"/>
            <a:ext cx="844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THANH THAO PAYS A VISIT TO OUR CLUB </a:t>
            </a: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IN FORMATION – AC ISRAEL!</a:t>
            </a:r>
          </a:p>
        </p:txBody>
      </p:sp>
      <p:pic>
        <p:nvPicPr>
          <p:cNvPr id="6" name="Picture 5" descr="IMG-20160411-WA001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30" t="26856" r="18177" b="23959"/>
          <a:stretch/>
        </p:blipFill>
        <p:spPr>
          <a:xfrm>
            <a:off x="327732" y="1372816"/>
            <a:ext cx="7834820" cy="4825649"/>
          </a:xfrm>
          <a:prstGeom prst="rect">
            <a:avLst/>
          </a:prstGeom>
        </p:spPr>
      </p:pic>
      <p:pic>
        <p:nvPicPr>
          <p:cNvPr id="10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6097567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 Israel 2a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248"/>
          <a:stretch/>
        </p:blipFill>
        <p:spPr>
          <a:xfrm>
            <a:off x="1753857" y="2659117"/>
            <a:ext cx="7455603" cy="4198883"/>
          </a:xfrm>
          <a:prstGeom prst="rect">
            <a:avLst/>
          </a:prstGeom>
        </p:spPr>
      </p:pic>
      <p:pic>
        <p:nvPicPr>
          <p:cNvPr id="4" name="Picture 3" descr="AC Israel 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4" t="10434" r="3559" b="31015"/>
          <a:stretch/>
        </p:blipFill>
        <p:spPr>
          <a:xfrm>
            <a:off x="1475745" y="0"/>
            <a:ext cx="8011826" cy="36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9997731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29" y="519194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AGORA ROMANIA 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WE LOVED OUR TIME WITH YOU!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02" t="17678" r="7555"/>
          <a:stretch/>
        </p:blipFill>
        <p:spPr>
          <a:xfrm>
            <a:off x="5005953" y="0"/>
            <a:ext cx="4438811" cy="36064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404"/>
          <a:stretch/>
        </p:blipFill>
        <p:spPr>
          <a:xfrm>
            <a:off x="1509573" y="2919185"/>
            <a:ext cx="5523219" cy="3938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54" t="11156" r="28656" b="31443"/>
          <a:stretch/>
        </p:blipFill>
        <p:spPr>
          <a:xfrm>
            <a:off x="6989850" y="3371008"/>
            <a:ext cx="5202150" cy="34869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43" t="12430" r="33450"/>
          <a:stretch/>
        </p:blipFill>
        <p:spPr>
          <a:xfrm>
            <a:off x="9444765" y="0"/>
            <a:ext cx="2747236" cy="33710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4545" y="0"/>
            <a:ext cx="3011409" cy="250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1363842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0248"/>
            <a:ext cx="10294923" cy="1477108"/>
          </a:xfrm>
        </p:spPr>
        <p:txBody>
          <a:bodyPr/>
          <a:lstStyle/>
          <a:p>
            <a:pPr algn="ctr"/>
            <a:r>
              <a:rPr lang="en-US" sz="2400" b="1" dirty="0"/>
              <a:t>THANH THAO &amp; URSULA</a:t>
            </a:r>
            <a:br>
              <a:rPr lang="en-US" sz="2400" b="1" dirty="0"/>
            </a:br>
            <a:r>
              <a:rPr lang="en-US" sz="2400" b="1" dirty="0"/>
              <a:t>AGM OF 41 INTERNATIONAL &amp; TCI LANDSHUT, GERMANY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5" name="Picture 4" descr="AGM Landshut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036" y="1336860"/>
            <a:ext cx="7194320" cy="5341031"/>
          </a:xfrm>
          <a:prstGeom prst="rect">
            <a:avLst/>
          </a:prstGeom>
        </p:spPr>
      </p:pic>
      <p:pic>
        <p:nvPicPr>
          <p:cNvPr id="8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7814560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11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55" r="19630"/>
          <a:stretch/>
        </p:blipFill>
        <p:spPr>
          <a:xfrm>
            <a:off x="8242852" y="0"/>
            <a:ext cx="3949148" cy="3855567"/>
          </a:xfrm>
          <a:prstGeom prst="rect">
            <a:avLst/>
          </a:prstGeom>
        </p:spPr>
      </p:pic>
      <p:pic>
        <p:nvPicPr>
          <p:cNvPr id="3" name="Picture 2" descr="AGM Landshut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642" y="3413728"/>
            <a:ext cx="4613713" cy="3407049"/>
          </a:xfrm>
          <a:prstGeom prst="rect">
            <a:avLst/>
          </a:prstGeom>
        </p:spPr>
      </p:pic>
      <p:pic>
        <p:nvPicPr>
          <p:cNvPr id="4" name="Picture 3" descr="IMG_7121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67" t="9074" r="19480" b="-185"/>
          <a:stretch/>
        </p:blipFill>
        <p:spPr>
          <a:xfrm>
            <a:off x="289441" y="173020"/>
            <a:ext cx="3721545" cy="3240708"/>
          </a:xfrm>
          <a:prstGeom prst="rect">
            <a:avLst/>
          </a:prstGeom>
        </p:spPr>
      </p:pic>
      <p:pic>
        <p:nvPicPr>
          <p:cNvPr id="5" name="Picture 4" descr="AGM Landshut8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110" t="-7474" r="6110" b="11027"/>
          <a:stretch/>
        </p:blipFill>
        <p:spPr>
          <a:xfrm>
            <a:off x="4328931" y="52011"/>
            <a:ext cx="3183927" cy="5583246"/>
          </a:xfrm>
          <a:prstGeom prst="rect">
            <a:avLst/>
          </a:prstGeom>
        </p:spPr>
      </p:pic>
      <p:pic>
        <p:nvPicPr>
          <p:cNvPr id="6" name="Picture 5" descr="IMG_7116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8397" y="4122233"/>
            <a:ext cx="3598058" cy="26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2298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20160426-WA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1460" y="0"/>
            <a:ext cx="6620540" cy="3724054"/>
          </a:xfrm>
          <a:prstGeom prst="rect">
            <a:avLst/>
          </a:prstGeom>
        </p:spPr>
      </p:pic>
      <p:pic>
        <p:nvPicPr>
          <p:cNvPr id="4" name="Picture 3" descr="IMG_711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49" r="11848"/>
          <a:stretch/>
        </p:blipFill>
        <p:spPr>
          <a:xfrm>
            <a:off x="0" y="2732942"/>
            <a:ext cx="5932967" cy="41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0728512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9689"/>
            <a:ext cx="10785231" cy="6066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9246" y="6027003"/>
            <a:ext cx="11488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INFORMAL MEETING WITH 5 CLUBS IN ATTENDANCE ~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41 I, TCI, LCI, RTI AND ACI!</a:t>
            </a:r>
          </a:p>
        </p:txBody>
      </p:sp>
    </p:spTree>
    <p:extLst>
      <p:ext uri="{BB962C8B-B14F-4D97-AF65-F5344CB8AC3E}">
        <p14:creationId xmlns:p14="http://schemas.microsoft.com/office/powerpoint/2010/main" xmlns="" val="2968774388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560439"/>
          </a:xfrm>
        </p:spPr>
        <p:txBody>
          <a:bodyPr/>
          <a:lstStyle/>
          <a:p>
            <a:pPr algn="l"/>
            <a:r>
              <a:rPr lang="en-US" sz="2400" b="1" dirty="0"/>
              <a:t>URSULA ATTENDS GERMANY ACT AGM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49" t="3151" b="21477"/>
          <a:stretch/>
        </p:blipFill>
        <p:spPr>
          <a:xfrm>
            <a:off x="0" y="1669639"/>
            <a:ext cx="2759417" cy="4123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4613" y="808959"/>
            <a:ext cx="6828847" cy="5121635"/>
          </a:xfrm>
          <a:prstGeom prst="rect">
            <a:avLst/>
          </a:prstGeom>
        </p:spPr>
      </p:pic>
      <p:pic>
        <p:nvPicPr>
          <p:cNvPr id="10" name="Picture 2" descr="Agora Club Internatio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7722384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9418" y="0"/>
            <a:ext cx="8046720" cy="1780048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TIME FOR SOME…..</a:t>
            </a:r>
            <a:br>
              <a:rPr lang="en-US" sz="3200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RANDOM ACTS OF MADNESS!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 descr="IMG_7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770" y="947651"/>
            <a:ext cx="10557004" cy="59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6854300"/>
      </p:ext>
    </p:extLst>
  </p:cSld>
  <p:clrMapOvr>
    <a:masterClrMapping/>
  </p:clrMapOvr>
  <p:transition spd="med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14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363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292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648"/>
          <a:stretch/>
        </p:blipFill>
        <p:spPr>
          <a:xfrm>
            <a:off x="1192695" y="0"/>
            <a:ext cx="81368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03" t="5898" r="31531"/>
          <a:stretch/>
        </p:blipFill>
        <p:spPr>
          <a:xfrm>
            <a:off x="9329529" y="0"/>
            <a:ext cx="2862471" cy="4330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50" t="4825" r="21001"/>
          <a:stretch/>
        </p:blipFill>
        <p:spPr>
          <a:xfrm>
            <a:off x="9329529" y="3558725"/>
            <a:ext cx="2862471" cy="329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695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0375" y="0"/>
            <a:ext cx="91916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286" y="560338"/>
            <a:ext cx="283708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THANK  YOU MIHAELA FOR HOSTING US!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YOUR SENSE OF HUMOUR STILL HAS US SMILING!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☺</a:t>
            </a:r>
          </a:p>
        </p:txBody>
      </p:sp>
    </p:spTree>
    <p:extLst>
      <p:ext uri="{BB962C8B-B14F-4D97-AF65-F5344CB8AC3E}">
        <p14:creationId xmlns:p14="http://schemas.microsoft.com/office/powerpoint/2010/main" xmlns="" val="4097880556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75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592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4767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66" r="27842"/>
          <a:stretch/>
        </p:blipFill>
        <p:spPr>
          <a:xfrm>
            <a:off x="5191932" y="0"/>
            <a:ext cx="2802835" cy="6858000"/>
          </a:xfrm>
          <a:prstGeom prst="rect">
            <a:avLst/>
          </a:prstGeom>
        </p:spPr>
      </p:pic>
      <p:pic>
        <p:nvPicPr>
          <p:cNvPr id="6" name="Picture 5" descr="Morocco27b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5191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225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15635" y="0"/>
            <a:ext cx="9210502" cy="690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699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yères 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69415" cy="68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964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000">
        <p:wipe/>
      </p:transition>
    </mc:Choice>
    <mc:Fallback>
      <p:transition advClick="0" advTm="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99011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212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15389" y="0"/>
            <a:ext cx="10573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34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2000">
        <p:wipe/>
      </p:transition>
    </mc:Choice>
    <mc:Fallback>
      <p:transition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11620" y="-2289927"/>
            <a:ext cx="11151703" cy="3478697"/>
          </a:xfrm>
        </p:spPr>
        <p:txBody>
          <a:bodyPr/>
          <a:lstStyle/>
          <a:p>
            <a:pPr algn="ctr"/>
            <a:r>
              <a:rPr lang="en-US" sz="2400" b="1" dirty="0"/>
              <a:t>NOW ON A VERY SERIOUS &amp; HAPPY NOTE ♫</a:t>
            </a:r>
            <a:br>
              <a:rPr lang="en-US" sz="2400" b="1" dirty="0"/>
            </a:br>
            <a:r>
              <a:rPr lang="en-US" sz="2400" b="1" dirty="0"/>
              <a:t> MOROCCO – AND OUR VERY OWN ACI ISP -</a:t>
            </a:r>
            <a:br>
              <a:rPr lang="en-US" sz="2400" b="1" dirty="0"/>
            </a:br>
            <a:r>
              <a:rPr lang="en-US" sz="2400" b="1" dirty="0"/>
              <a:t>EYES FOR THE WORLD!</a:t>
            </a:r>
          </a:p>
        </p:txBody>
      </p:sp>
      <p:pic>
        <p:nvPicPr>
          <p:cNvPr id="8" name="Andra Day - Rise Up [AUDIO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8974" y="7334733"/>
            <a:ext cx="609600" cy="609600"/>
          </a:xfrm>
          <a:prstGeom prst="rect">
            <a:avLst/>
          </a:prstGeom>
        </p:spPr>
      </p:pic>
      <p:pic>
        <p:nvPicPr>
          <p:cNvPr id="6" name="Picture 5" descr="IMG_0515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6" t="9445" r="15457" b="19630"/>
          <a:stretch/>
        </p:blipFill>
        <p:spPr>
          <a:xfrm>
            <a:off x="192528" y="1748732"/>
            <a:ext cx="7480007" cy="5026039"/>
          </a:xfrm>
          <a:prstGeom prst="rect">
            <a:avLst/>
          </a:prstGeom>
        </p:spPr>
      </p:pic>
      <p:pic>
        <p:nvPicPr>
          <p:cNvPr id="10" name="Picture 9" descr="EFTW Morocco (1)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7259" y="1331107"/>
            <a:ext cx="2545818" cy="1980183"/>
          </a:xfrm>
          <a:prstGeom prst="rect">
            <a:avLst/>
          </a:prstGeom>
        </p:spPr>
      </p:pic>
      <p:pic>
        <p:nvPicPr>
          <p:cNvPr id="11" name="Picture 2" descr="Agora Club Internation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831419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5806" y="0"/>
            <a:ext cx="9191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5868886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055475_1685984821662630_3226604591052374640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4517408" cy="6858002"/>
          </a:xfrm>
          <a:prstGeom prst="rect">
            <a:avLst/>
          </a:prstGeom>
        </p:spPr>
      </p:pic>
      <p:pic>
        <p:nvPicPr>
          <p:cNvPr id="3" name="Picture 2" descr="20160425_1156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819564" y="1492391"/>
            <a:ext cx="6864826" cy="3880045"/>
          </a:xfrm>
          <a:prstGeom prst="rect">
            <a:avLst/>
          </a:prstGeom>
        </p:spPr>
      </p:pic>
      <p:pic>
        <p:nvPicPr>
          <p:cNvPr id="4" name="Picture 3" descr="IMG_0562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48" r="26544"/>
          <a:stretch/>
        </p:blipFill>
        <p:spPr>
          <a:xfrm>
            <a:off x="4650681" y="0"/>
            <a:ext cx="3101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416292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429_174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75286"/>
            <a:ext cx="6369269" cy="3582714"/>
          </a:xfrm>
          <a:prstGeom prst="rect">
            <a:avLst/>
          </a:prstGeom>
        </p:spPr>
      </p:pic>
      <p:pic>
        <p:nvPicPr>
          <p:cNvPr id="4" name="Picture 3" descr="IMG_0683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38"/>
          <a:stretch/>
        </p:blipFill>
        <p:spPr>
          <a:xfrm>
            <a:off x="53289" y="-1"/>
            <a:ext cx="5611325" cy="3406375"/>
          </a:xfrm>
          <a:prstGeom prst="rect">
            <a:avLst/>
          </a:prstGeom>
        </p:spPr>
      </p:pic>
      <p:pic>
        <p:nvPicPr>
          <p:cNvPr id="6" name="Picture 5" descr="IMG_0684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71" r="-462"/>
          <a:stretch/>
        </p:blipFill>
        <p:spPr>
          <a:xfrm>
            <a:off x="5664614" y="0"/>
            <a:ext cx="6527386" cy="4141438"/>
          </a:xfrm>
          <a:prstGeom prst="rect">
            <a:avLst/>
          </a:prstGeom>
        </p:spPr>
      </p:pic>
      <p:pic>
        <p:nvPicPr>
          <p:cNvPr id="5" name="Picture 4" descr="IMG_0699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306"/>
          <a:stretch/>
        </p:blipFill>
        <p:spPr>
          <a:xfrm>
            <a:off x="5664614" y="3220278"/>
            <a:ext cx="6527386" cy="36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3996682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046" y="44076"/>
            <a:ext cx="9462977" cy="1518717"/>
          </a:xfrm>
        </p:spPr>
        <p:txBody>
          <a:bodyPr/>
          <a:lstStyle/>
          <a:p>
            <a:pPr algn="ctr"/>
            <a:r>
              <a:rPr lang="en-US" sz="2400" b="1" dirty="0"/>
              <a:t>WE CARRIED OUT OUR FIRST OFFICIAL ACTION -  </a:t>
            </a:r>
            <a:br>
              <a:rPr lang="en-US" sz="2400" b="1" dirty="0"/>
            </a:br>
            <a:r>
              <a:rPr lang="en-US" sz="2400" b="1" dirty="0"/>
              <a:t>THE INSTALLATION OF THE NATIONAL BOARD OF </a:t>
            </a:r>
            <a:br>
              <a:rPr lang="en-US" sz="2400" b="1" dirty="0"/>
            </a:br>
            <a:r>
              <a:rPr lang="en-US" sz="2400" b="1" dirty="0"/>
              <a:t>AGORA CLUB MOROCCO!</a:t>
            </a:r>
            <a:r>
              <a:rPr lang="en-US" sz="2400" b="1" dirty="0">
                <a:solidFill>
                  <a:schemeClr val="accent2"/>
                </a:solidFill>
              </a:rPr>
              <a:t/>
            </a:r>
            <a:br>
              <a:rPr lang="en-US" sz="2400" b="1" dirty="0">
                <a:solidFill>
                  <a:schemeClr val="accent2"/>
                </a:solidFill>
              </a:rPr>
            </a:b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5" name="Picture 4" descr="Morocco 8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37" t="12766" r="15774"/>
          <a:stretch/>
        </p:blipFill>
        <p:spPr>
          <a:xfrm>
            <a:off x="2032192" y="1119801"/>
            <a:ext cx="6910330" cy="5738199"/>
          </a:xfrm>
          <a:prstGeom prst="rect">
            <a:avLst/>
          </a:prstGeom>
        </p:spPr>
      </p:pic>
      <p:pic>
        <p:nvPicPr>
          <p:cNvPr id="7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3327616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429_1554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318388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ty's party 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4950962"/>
          </a:xfrm>
          <a:prstGeom prst="rect">
            <a:avLst/>
          </a:prstGeom>
        </p:spPr>
      </p:pic>
      <p:pic>
        <p:nvPicPr>
          <p:cNvPr id="3" name="Picture 2" descr="faty's party 12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71" r="12540"/>
          <a:stretch/>
        </p:blipFill>
        <p:spPr>
          <a:xfrm>
            <a:off x="6539948" y="1591459"/>
            <a:ext cx="5446643" cy="50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2007301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06095"/>
            <a:ext cx="8825658" cy="596750"/>
          </a:xfrm>
        </p:spPr>
        <p:txBody>
          <a:bodyPr/>
          <a:lstStyle/>
          <a:p>
            <a:pPr algn="ctr"/>
            <a:r>
              <a:rPr lang="en-US" sz="2400" b="1" dirty="0"/>
              <a:t>THANH THAO ATTENDS THE AGM OF AGORA ITALY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GORA_ITALIA_AGM_2016_ascoli piceno_gala_IMG-20160528-WA001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25"/>
          <a:stretch/>
        </p:blipFill>
        <p:spPr>
          <a:xfrm>
            <a:off x="4409635" y="3719592"/>
            <a:ext cx="5274365" cy="3159681"/>
          </a:xfrm>
          <a:prstGeom prst="rect">
            <a:avLst/>
          </a:prstGeom>
        </p:spPr>
      </p:pic>
      <p:pic>
        <p:nvPicPr>
          <p:cNvPr id="7" name="Picture 6" descr="AGORA_ITALIA_AGM_2016_ascoli piceno_assemblea_IMG-20160528-WA002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235" b="23702"/>
          <a:stretch/>
        </p:blipFill>
        <p:spPr>
          <a:xfrm>
            <a:off x="981045" y="585676"/>
            <a:ext cx="8533165" cy="2947938"/>
          </a:xfrm>
          <a:prstGeom prst="rect">
            <a:avLst/>
          </a:prstGeom>
        </p:spPr>
      </p:pic>
      <p:pic>
        <p:nvPicPr>
          <p:cNvPr id="10" name="Picture 2" descr="Agora Club Internatio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8883929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3504" y="271846"/>
            <a:ext cx="8825658" cy="1046592"/>
          </a:xfrm>
        </p:spPr>
        <p:txBody>
          <a:bodyPr/>
          <a:lstStyle/>
          <a:p>
            <a:pPr algn="ctr"/>
            <a:r>
              <a:rPr lang="en-US" sz="2400" b="1" dirty="0"/>
              <a:t>OUR BOARD MEETING 3 HOSTED BY THE LOVELY AGORA LADIES IN SPITTAL, AUSTRIA!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5" name="Picture 4" descr="IMG_07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3305" y="2105247"/>
            <a:ext cx="6370010" cy="4752753"/>
          </a:xfrm>
          <a:prstGeom prst="rect">
            <a:avLst/>
          </a:prstGeom>
        </p:spPr>
      </p:pic>
      <p:pic>
        <p:nvPicPr>
          <p:cNvPr id="8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1883427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6295" y="-67832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WE CHARTERED OUR NEW COUNTRY  AGORA CLUB AUSTRIA!</a:t>
            </a:r>
            <a:br>
              <a:rPr lang="en-US" sz="2400" b="1" dirty="0">
                <a:solidFill>
                  <a:schemeClr val="accent6"/>
                </a:solidFill>
              </a:rPr>
            </a:b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17"/>
          <a:stretch/>
        </p:blipFill>
        <p:spPr>
          <a:xfrm>
            <a:off x="1086174" y="879975"/>
            <a:ext cx="7219367" cy="5978024"/>
          </a:xfrm>
          <a:prstGeom prst="rect">
            <a:avLst/>
          </a:prstGeom>
        </p:spPr>
      </p:pic>
      <p:pic>
        <p:nvPicPr>
          <p:cNvPr id="7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8700051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er AC Austria (h)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55" r="18934"/>
          <a:stretch/>
        </p:blipFill>
        <p:spPr>
          <a:xfrm>
            <a:off x="14520" y="684690"/>
            <a:ext cx="4042084" cy="3508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029" y="0"/>
            <a:ext cx="807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GETTING READY FOR THE PARADE &amp; WELCOME PARTY!</a:t>
            </a:r>
          </a:p>
        </p:txBody>
      </p:sp>
      <p:pic>
        <p:nvPicPr>
          <p:cNvPr id="4" name="Picture 3" descr="Charter Austria (6)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18" r="6469"/>
          <a:stretch/>
        </p:blipFill>
        <p:spPr>
          <a:xfrm>
            <a:off x="4013576" y="684690"/>
            <a:ext cx="4014439" cy="3766974"/>
          </a:xfrm>
          <a:prstGeom prst="rect">
            <a:avLst/>
          </a:prstGeom>
        </p:spPr>
      </p:pic>
      <p:pic>
        <p:nvPicPr>
          <p:cNvPr id="5" name="Picture 4" descr="Charter Austria (5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0650" y="4000509"/>
            <a:ext cx="3888359" cy="2832778"/>
          </a:xfrm>
          <a:prstGeom prst="rect">
            <a:avLst/>
          </a:prstGeom>
        </p:spPr>
      </p:pic>
      <p:pic>
        <p:nvPicPr>
          <p:cNvPr id="6" name="Picture 5" descr="Charter AC Austria (f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4273" y="630829"/>
            <a:ext cx="4507727" cy="3369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052" y="3981480"/>
            <a:ext cx="3827780" cy="2870835"/>
          </a:xfrm>
          <a:prstGeom prst="rect">
            <a:avLst/>
          </a:prstGeom>
        </p:spPr>
      </p:pic>
      <p:pic>
        <p:nvPicPr>
          <p:cNvPr id="8" name="Picture 7" descr="Charter AC Austria (d)"/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15" r="9361"/>
          <a:stretch/>
        </p:blipFill>
        <p:spPr>
          <a:xfrm>
            <a:off x="7639009" y="3981480"/>
            <a:ext cx="4582563" cy="28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0615730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er Austria (15)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01" b="7489"/>
          <a:stretch/>
        </p:blipFill>
        <p:spPr>
          <a:xfrm>
            <a:off x="0" y="3322096"/>
            <a:ext cx="5795093" cy="3498387"/>
          </a:xfrm>
          <a:prstGeom prst="rect">
            <a:avLst/>
          </a:prstGeom>
        </p:spPr>
      </p:pic>
      <p:pic>
        <p:nvPicPr>
          <p:cNvPr id="4" name="Picture 3" descr="Charter AC Austria (p)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4" r="4988"/>
          <a:stretch/>
        </p:blipFill>
        <p:spPr>
          <a:xfrm>
            <a:off x="5795093" y="2922659"/>
            <a:ext cx="6396907" cy="3897824"/>
          </a:xfrm>
          <a:prstGeom prst="rect">
            <a:avLst/>
          </a:prstGeom>
        </p:spPr>
      </p:pic>
      <p:pic>
        <p:nvPicPr>
          <p:cNvPr id="7" name="Picture 6" descr="Charter AC Austria (o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814"/>
            <a:ext cx="6799810" cy="3304282"/>
          </a:xfrm>
          <a:prstGeom prst="rect">
            <a:avLst/>
          </a:prstGeom>
        </p:spPr>
      </p:pic>
      <p:pic>
        <p:nvPicPr>
          <p:cNvPr id="8" name="Picture 7" descr="Charter AC Austria (c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8309" y="17814"/>
            <a:ext cx="5483691" cy="33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679169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13781"/>
            <a:ext cx="4725625" cy="3544219"/>
          </a:xfrm>
          <a:prstGeom prst="rect">
            <a:avLst/>
          </a:prstGeom>
        </p:spPr>
      </p:pic>
      <p:pic>
        <p:nvPicPr>
          <p:cNvPr id="7" name="Picture 6" descr="IMG_08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306157" y="-7"/>
            <a:ext cx="3185652" cy="3313786"/>
          </a:xfrm>
          <a:prstGeom prst="rect">
            <a:avLst/>
          </a:prstGeom>
        </p:spPr>
      </p:pic>
      <p:pic>
        <p:nvPicPr>
          <p:cNvPr id="8" name="Picture 7" descr="IMG_085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9840" y="2870522"/>
            <a:ext cx="3987478" cy="3987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1" y="-5"/>
            <a:ext cx="4534767" cy="3313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5776" y="3491345"/>
            <a:ext cx="4264923" cy="3366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482" y="-2"/>
            <a:ext cx="5160836" cy="33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54645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43561"/>
            <a:ext cx="6435568" cy="4014439"/>
          </a:xfrm>
          <a:prstGeom prst="rect">
            <a:avLst/>
          </a:prstGeom>
        </p:spPr>
      </p:pic>
      <p:pic>
        <p:nvPicPr>
          <p:cNvPr id="4" name="Picture 3" descr="IMG_08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2281" y="-2000"/>
            <a:ext cx="4569687" cy="3158659"/>
          </a:xfrm>
          <a:prstGeom prst="rect">
            <a:avLst/>
          </a:prstGeom>
        </p:spPr>
      </p:pic>
      <p:pic>
        <p:nvPicPr>
          <p:cNvPr id="5" name="Picture 4" descr="IMG_0810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991"/>
          <a:stretch/>
        </p:blipFill>
        <p:spPr>
          <a:xfrm>
            <a:off x="8003458" y="3818"/>
            <a:ext cx="3770087" cy="3125130"/>
          </a:xfrm>
          <a:prstGeom prst="rect">
            <a:avLst/>
          </a:prstGeom>
        </p:spPr>
      </p:pic>
      <p:pic>
        <p:nvPicPr>
          <p:cNvPr id="6" name="Picture 5" descr="Charter Austria (10)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28" b="20968"/>
          <a:stretch/>
        </p:blipFill>
        <p:spPr>
          <a:xfrm>
            <a:off x="26194" y="-1"/>
            <a:ext cx="3412281" cy="3156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93"/>
          <a:stretch/>
        </p:blipFill>
        <p:spPr>
          <a:xfrm>
            <a:off x="5214667" y="3128948"/>
            <a:ext cx="6558878" cy="37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35758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157" y="135554"/>
            <a:ext cx="8871002" cy="842937"/>
          </a:xfrm>
        </p:spPr>
        <p:txBody>
          <a:bodyPr/>
          <a:lstStyle/>
          <a:p>
            <a:pPr algn="l"/>
            <a:r>
              <a:rPr lang="en-US" sz="2400" b="1" dirty="0"/>
              <a:t>THE OFFICAL CHARTER OF~AGORA CLUB SPITTAL, AUSTRIA!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8333" y="3857236"/>
            <a:ext cx="7766936" cy="10968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Charter AC Austria (m)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08"/>
          <a:stretch/>
        </p:blipFill>
        <p:spPr>
          <a:xfrm>
            <a:off x="847157" y="1402135"/>
            <a:ext cx="7591103" cy="3799909"/>
          </a:xfrm>
          <a:prstGeom prst="rect">
            <a:avLst/>
          </a:prstGeom>
        </p:spPr>
      </p:pic>
      <p:pic>
        <p:nvPicPr>
          <p:cNvPr id="7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452711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occo 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2465" y="0"/>
            <a:ext cx="10367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35535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2130" y="2545597"/>
            <a:ext cx="5749870" cy="4312403"/>
          </a:xfrm>
          <a:prstGeom prst="rect">
            <a:avLst/>
          </a:prstGeom>
        </p:spPr>
      </p:pic>
      <p:pic>
        <p:nvPicPr>
          <p:cNvPr id="4" name="Picture 3" descr="Charter AC Austria (i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649" y="0"/>
            <a:ext cx="6075336" cy="45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1263276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4540" y="1543532"/>
            <a:ext cx="1786268" cy="195936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accent6"/>
                </a:solidFill>
              </a:rPr>
              <a:t>THE GALA PARTY GIVEN BY AGORA &amp; LADIES CIRCLE  SPITTAL, AUSTRI</a:t>
            </a:r>
            <a:r>
              <a:rPr lang="en-US" sz="2400" b="1" dirty="0">
                <a:solidFill>
                  <a:schemeClr val="accent1"/>
                </a:solidFill>
              </a:rPr>
              <a:t>A!</a:t>
            </a:r>
            <a:br>
              <a:rPr lang="en-US" sz="2400" b="1" dirty="0">
                <a:solidFill>
                  <a:schemeClr val="accent1"/>
                </a:solidFill>
              </a:rPr>
            </a:b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5493" y="4888074"/>
            <a:ext cx="2353483" cy="17651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99" r="17540"/>
          <a:stretch/>
        </p:blipFill>
        <p:spPr>
          <a:xfrm>
            <a:off x="240101" y="316008"/>
            <a:ext cx="7904439" cy="633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8834561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8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26" y="-1"/>
            <a:ext cx="3572540" cy="4202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7277" y="2285868"/>
            <a:ext cx="3509138" cy="4572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15831" y="4202749"/>
            <a:ext cx="3540335" cy="2655251"/>
          </a:xfrm>
          <a:prstGeom prst="rect">
            <a:avLst/>
          </a:prstGeom>
        </p:spPr>
      </p:pic>
      <p:pic>
        <p:nvPicPr>
          <p:cNvPr id="7" name="Picture 6" descr="IMG_085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217277" y="-1"/>
            <a:ext cx="3509138" cy="3253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55"/>
          <a:stretch/>
        </p:blipFill>
        <p:spPr>
          <a:xfrm>
            <a:off x="3656166" y="4470069"/>
            <a:ext cx="4561111" cy="2387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07"/>
          <a:stretch/>
        </p:blipFill>
        <p:spPr>
          <a:xfrm>
            <a:off x="3656166" y="21133"/>
            <a:ext cx="4720447" cy="2264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74" b="10287"/>
          <a:stretch/>
        </p:blipFill>
        <p:spPr>
          <a:xfrm>
            <a:off x="3632249" y="2101374"/>
            <a:ext cx="4608946" cy="24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7402150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00722"/>
            <a:ext cx="8596668" cy="1274437"/>
          </a:xfrm>
        </p:spPr>
        <p:txBody>
          <a:bodyPr anchor="t">
            <a:normAutofit/>
          </a:bodyPr>
          <a:lstStyle/>
          <a:p>
            <a:pPr algn="ctr"/>
            <a:r>
              <a:rPr lang="en-US" sz="2400" b="1" dirty="0"/>
              <a:t>THANK YOU FOR HOME HOSTING US –</a:t>
            </a:r>
            <a:br>
              <a:rPr lang="en-US" sz="2400" b="1" dirty="0"/>
            </a:br>
            <a:r>
              <a:rPr lang="en-US" sz="2400" b="1" dirty="0"/>
              <a:t>SONJA &amp; MANUELA &amp; PENKER FAMILY GERTRUDE &amp; GOTTFRIED TAURER, CHRISTIANE &amp; STEFAN SCHNORPFEIL!!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1363851"/>
            <a:ext cx="9347992" cy="525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4123057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33351"/>
            <a:ext cx="8825658" cy="674724"/>
          </a:xfrm>
        </p:spPr>
        <p:txBody>
          <a:bodyPr/>
          <a:lstStyle/>
          <a:p>
            <a:pPr algn="l"/>
            <a:r>
              <a:rPr lang="en-US" sz="2400" b="1" dirty="0"/>
              <a:t>KELLY ATTENDS THE AGM OF AGORA UNITED KINGDOM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389" y="1044505"/>
            <a:ext cx="7436152" cy="5575989"/>
          </a:xfrm>
          <a:prstGeom prst="rect">
            <a:avLst/>
          </a:prstGeom>
        </p:spPr>
      </p:pic>
      <p:pic>
        <p:nvPicPr>
          <p:cNvPr id="9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834944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119" y="993913"/>
            <a:ext cx="5811206" cy="3213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7090" y="1809686"/>
            <a:ext cx="5811999" cy="43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1407791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1590" y="252556"/>
            <a:ext cx="5929145" cy="109689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MARTINE ATTENDS AGORA FRANCE  AGM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41146"/>
            <a:ext cx="7676525" cy="502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3899" y="-42793"/>
            <a:ext cx="5248101" cy="3514413"/>
          </a:xfrm>
          <a:prstGeom prst="rect">
            <a:avLst/>
          </a:prstGeom>
        </p:spPr>
      </p:pic>
      <p:pic>
        <p:nvPicPr>
          <p:cNvPr id="10" name="Picture 2" descr="Agora Club Internatio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9529980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6751" y="98144"/>
            <a:ext cx="7766936" cy="637812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THANH THAO TRAVELS TO AGORA IN THE NETHERLANDS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5" name="Picture 4" descr="IMG_08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975" y="735956"/>
            <a:ext cx="7795595" cy="5772487"/>
          </a:xfrm>
          <a:prstGeom prst="rect">
            <a:avLst/>
          </a:prstGeom>
        </p:spPr>
      </p:pic>
      <p:pic>
        <p:nvPicPr>
          <p:cNvPr id="7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9534010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89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589" b="37292"/>
          <a:stretch/>
        </p:blipFill>
        <p:spPr>
          <a:xfrm>
            <a:off x="4365748" y="3956973"/>
            <a:ext cx="7194895" cy="2901027"/>
          </a:xfrm>
          <a:prstGeom prst="rect">
            <a:avLst/>
          </a:prstGeom>
        </p:spPr>
      </p:pic>
      <p:pic>
        <p:nvPicPr>
          <p:cNvPr id="4" name="Picture 3" descr="IMG_089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5748" y="-29029"/>
            <a:ext cx="5176838" cy="3866518"/>
          </a:xfrm>
          <a:prstGeom prst="rect">
            <a:avLst/>
          </a:prstGeom>
        </p:spPr>
      </p:pic>
      <p:pic>
        <p:nvPicPr>
          <p:cNvPr id="2" name="Picture 1" descr="IMG_0895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31" t="4058" r="38238"/>
          <a:stretch/>
        </p:blipFill>
        <p:spPr>
          <a:xfrm>
            <a:off x="186215" y="13802"/>
            <a:ext cx="4015410" cy="65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398986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1590" y="252556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THANH THAO ATTENDS BELGIUM’S  AGM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5" name="Picture 4" descr="IMG_0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734" y="804736"/>
            <a:ext cx="7686490" cy="5856374"/>
          </a:xfrm>
          <a:prstGeom prst="rect">
            <a:avLst/>
          </a:prstGeom>
        </p:spPr>
      </p:pic>
      <p:pic>
        <p:nvPicPr>
          <p:cNvPr id="8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051982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occo 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200" y="0"/>
            <a:ext cx="11530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1657772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123" y="-1"/>
            <a:ext cx="4762298" cy="3759351"/>
          </a:xfrm>
          <a:prstGeom prst="rect">
            <a:avLst/>
          </a:prstGeom>
        </p:spPr>
      </p:pic>
      <p:pic>
        <p:nvPicPr>
          <p:cNvPr id="3" name="Picture 2" descr="IMG_09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6602183" y="0"/>
            <a:ext cx="5607202" cy="4234070"/>
          </a:xfrm>
          <a:prstGeom prst="rect">
            <a:avLst/>
          </a:prstGeom>
        </p:spPr>
      </p:pic>
      <p:pic>
        <p:nvPicPr>
          <p:cNvPr id="4" name="Picture 3" descr="IMG_093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650908" y="2207838"/>
            <a:ext cx="3605726" cy="2323845"/>
          </a:xfrm>
          <a:prstGeom prst="rect">
            <a:avLst/>
          </a:prstGeom>
        </p:spPr>
      </p:pic>
      <p:pic>
        <p:nvPicPr>
          <p:cNvPr id="5" name="Picture 4" descr="IMG_0963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19" r="25824"/>
          <a:stretch/>
        </p:blipFill>
        <p:spPr>
          <a:xfrm>
            <a:off x="3888610" y="0"/>
            <a:ext cx="3423138" cy="4362411"/>
          </a:xfrm>
          <a:prstGeom prst="rect">
            <a:avLst/>
          </a:prstGeom>
        </p:spPr>
      </p:pic>
      <p:pic>
        <p:nvPicPr>
          <p:cNvPr id="6" name="Picture 5" descr="IMG_0954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7" r="5155" b="27619"/>
          <a:stretch/>
        </p:blipFill>
        <p:spPr>
          <a:xfrm>
            <a:off x="-164123" y="3759351"/>
            <a:ext cx="5164419" cy="3098651"/>
          </a:xfrm>
          <a:prstGeom prst="rect">
            <a:avLst/>
          </a:prstGeom>
        </p:spPr>
      </p:pic>
      <p:pic>
        <p:nvPicPr>
          <p:cNvPr id="7" name="Picture 6" descr="IMG_0916"/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377" b="8498"/>
          <a:stretch/>
        </p:blipFill>
        <p:spPr>
          <a:xfrm rot="10800000">
            <a:off x="5095760" y="4531683"/>
            <a:ext cx="5771137" cy="21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9429216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16" b="19339"/>
          <a:stretch/>
        </p:blipFill>
        <p:spPr>
          <a:xfrm>
            <a:off x="4344443" y="1134236"/>
            <a:ext cx="4768026" cy="3064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04" r="6311"/>
          <a:stretch/>
        </p:blipFill>
        <p:spPr>
          <a:xfrm>
            <a:off x="9112469" y="1134236"/>
            <a:ext cx="2849991" cy="4606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0"/>
            <a:ext cx="8435135" cy="882869"/>
          </a:xfrm>
        </p:spPr>
        <p:txBody>
          <a:bodyPr>
            <a:normAutofit/>
          </a:bodyPr>
          <a:lstStyle/>
          <a:p>
            <a:r>
              <a:rPr lang="en-US" sz="2400" b="1" dirty="0"/>
              <a:t>AGORA CLUB MILANO ITALY VISITS AGORA CLUBS IN USA!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339637" y="4248416"/>
            <a:ext cx="2982382" cy="2236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3953081"/>
            <a:ext cx="3888133" cy="2916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014" b="30282"/>
          <a:stretch/>
        </p:blipFill>
        <p:spPr>
          <a:xfrm>
            <a:off x="3507690" y="3927695"/>
            <a:ext cx="4274947" cy="2941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0" t="24955" r="10243" b="11010"/>
          <a:stretch/>
        </p:blipFill>
        <p:spPr>
          <a:xfrm>
            <a:off x="14451" y="1134235"/>
            <a:ext cx="4398600" cy="28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159407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7497" y="198358"/>
            <a:ext cx="7488824" cy="39008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KELLY ATTENDS AGORA USA AGM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771"/>
          <a:stretch/>
        </p:blipFill>
        <p:spPr>
          <a:xfrm>
            <a:off x="5911657" y="3990378"/>
            <a:ext cx="2598137" cy="2867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6841" y="4662572"/>
            <a:ext cx="4083067" cy="21685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6449" y="1138420"/>
            <a:ext cx="3751190" cy="28133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20"/>
          <a:stretch/>
        </p:blipFill>
        <p:spPr>
          <a:xfrm>
            <a:off x="966346" y="1301857"/>
            <a:ext cx="4201814" cy="2860183"/>
          </a:xfrm>
          <a:prstGeom prst="rect">
            <a:avLst/>
          </a:prstGeom>
        </p:spPr>
      </p:pic>
      <p:pic>
        <p:nvPicPr>
          <p:cNvPr id="11" name="Picture 2" descr="Agora Club Internation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413783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55" y="-707922"/>
            <a:ext cx="6479222" cy="2749373"/>
          </a:xfrm>
        </p:spPr>
        <p:txBody>
          <a:bodyPr/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1886" y="191048"/>
            <a:ext cx="7766936" cy="74888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WE INTERRUPT THIS PROGRAM FOR THE LATEST IN AGORA NEWS!  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449753" y="5805377"/>
            <a:ext cx="883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THANK YOU LADIES FOR YOUR CONTRIBUTIONS TO NEWSLETTERS, OUR ACI WEBSITE AND FACEBOOK PAGE!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" t="4047" r="-1270" b="40476"/>
          <a:stretch/>
        </p:blipFill>
        <p:spPr>
          <a:xfrm>
            <a:off x="2733442" y="876459"/>
            <a:ext cx="4997666" cy="4928918"/>
          </a:xfrm>
          <a:prstGeom prst="rect">
            <a:avLst/>
          </a:prstGeom>
        </p:spPr>
      </p:pic>
      <p:pic>
        <p:nvPicPr>
          <p:cNvPr id="9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9524918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24"/>
          <a:stretch/>
        </p:blipFill>
        <p:spPr>
          <a:xfrm>
            <a:off x="4049011" y="991403"/>
            <a:ext cx="3855697" cy="65477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0"/>
          <a:stretch/>
        </p:blipFill>
        <p:spPr>
          <a:xfrm>
            <a:off x="191386" y="991404"/>
            <a:ext cx="3857625" cy="6574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24"/>
          <a:stretch/>
        </p:blipFill>
        <p:spPr>
          <a:xfrm>
            <a:off x="7906636" y="991403"/>
            <a:ext cx="3855697" cy="6547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8697" y="0"/>
            <a:ext cx="8101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WE SHARED ON FACEBOOK OUR FRIENDSHIP, GOOD NEWS, CELEBRATIONS &amp; LIFE’S CHALLENGES…..</a:t>
            </a:r>
          </a:p>
        </p:txBody>
      </p:sp>
    </p:spTree>
    <p:extLst>
      <p:ext uri="{BB962C8B-B14F-4D97-AF65-F5344CB8AC3E}">
        <p14:creationId xmlns:p14="http://schemas.microsoft.com/office/powerpoint/2010/main" xmlns="" val="1380605787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41160" y="74955"/>
            <a:ext cx="1041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OUR NEWSLETTERS WITH WORLD &amp; AGORA NEWS, HISTORY, &amp; FUTURE ACTIONS OF CLUBS, COUNTRIES, MEMBERS, &amp; MORE!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03239" y="-2224336"/>
            <a:ext cx="3857625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0977" y="905952"/>
            <a:ext cx="3857625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3335" y="905952"/>
            <a:ext cx="3857625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4207" y="905952"/>
            <a:ext cx="385762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4349" y="905952"/>
            <a:ext cx="3857625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0903" y="905952"/>
            <a:ext cx="3857625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8700" y="905952"/>
            <a:ext cx="3857625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313" y="905952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145512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0997"/>
            <a:ext cx="3390189" cy="6027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6669" y="830997"/>
            <a:ext cx="3390189" cy="6027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1682" y="830996"/>
            <a:ext cx="3390189" cy="6027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/>
          <a:stretch/>
        </p:blipFill>
        <p:spPr>
          <a:xfrm>
            <a:off x="8816694" y="830997"/>
            <a:ext cx="3375306" cy="6027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020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CELEBRATIONS OF ACI DAY AROUND THE GLOBE! 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WE ALL STAY CONNECTED TOGETHER..NO MATTER HOW FAR APART!</a:t>
            </a:r>
          </a:p>
        </p:txBody>
      </p:sp>
    </p:spTree>
    <p:extLst>
      <p:ext uri="{BB962C8B-B14F-4D97-AF65-F5344CB8AC3E}">
        <p14:creationId xmlns:p14="http://schemas.microsoft.com/office/powerpoint/2010/main" xmlns="" val="239067618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345" y="1539728"/>
            <a:ext cx="4278284" cy="3208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0053" y="2143272"/>
            <a:ext cx="6089991" cy="45674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2277683" y="0"/>
            <a:ext cx="6134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AGORA CLUBS CHARTERED THIS YEAR!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/>
            </a:r>
            <a:br>
              <a:rPr lang="en-US" dirty="0">
                <a:solidFill>
                  <a:schemeClr val="accent6"/>
                </a:solidFill>
              </a:rPr>
            </a:b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889" y="507831"/>
            <a:ext cx="8059479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AGORA CLUB GERMANY -  CHARTER OF AC HANNOVER </a:t>
            </a:r>
          </a:p>
        </p:txBody>
      </p:sp>
    </p:spTree>
    <p:extLst>
      <p:ext uri="{BB962C8B-B14F-4D97-AF65-F5344CB8AC3E}">
        <p14:creationId xmlns:p14="http://schemas.microsoft.com/office/powerpoint/2010/main" xmlns="" val="1936681108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00" t="1345" r="37264" b="-1345"/>
          <a:stretch/>
        </p:blipFill>
        <p:spPr>
          <a:xfrm>
            <a:off x="0" y="1914006"/>
            <a:ext cx="2657128" cy="4959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05" r="27841"/>
          <a:stretch/>
        </p:blipFill>
        <p:spPr>
          <a:xfrm>
            <a:off x="8583560" y="1861154"/>
            <a:ext cx="3608439" cy="49808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1445" y="278265"/>
            <a:ext cx="9040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AGORA CLUB GERMANY – CHARTER OF AC GERMERING-MUNICH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34" r="10508"/>
          <a:stretch/>
        </p:blipFill>
        <p:spPr>
          <a:xfrm>
            <a:off x="2657128" y="2104517"/>
            <a:ext cx="5954542" cy="475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7740969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49" name="Group 4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0" name="Straight Connector 49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23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5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Isosceles Triangle 5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6" name="Picture 45" descr="Morocco 02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46365" y="948400"/>
            <a:ext cx="5820460" cy="3856054"/>
          </a:xfrm>
          <a:prstGeom prst="rect">
            <a:avLst/>
          </a:prstGeom>
        </p:spPr>
      </p:pic>
      <p:pic>
        <p:nvPicPr>
          <p:cNvPr id="2" name="Picture 1" descr="Morocco 01"/>
          <p:cNvPicPr>
            <a:picLocks noGrp="1" noChangeAspect="1"/>
          </p:cNvPicPr>
          <p:nvPr isPhoto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27812" y="4380920"/>
            <a:ext cx="3276869" cy="2179117"/>
          </a:xfrm>
          <a:prstGeom prst="rect">
            <a:avLst/>
          </a:prstGeom>
        </p:spPr>
      </p:pic>
      <p:pic>
        <p:nvPicPr>
          <p:cNvPr id="4" name="Picture 3" descr="Morocco 76"/>
          <p:cNvPicPr>
            <a:picLocks noGrp="1" noChangeAspect="1"/>
          </p:cNvPicPr>
          <p:nvPr isPhoto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763267" y="2880660"/>
            <a:ext cx="5329352" cy="3530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110" y="226905"/>
            <a:ext cx="9364862" cy="600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AGORA CLUB MOROCCO -  CHARTER OF AC 2 CASABLANCA </a:t>
            </a:r>
          </a:p>
        </p:txBody>
      </p:sp>
    </p:spTree>
    <p:extLst>
      <p:ext uri="{BB962C8B-B14F-4D97-AF65-F5344CB8AC3E}">
        <p14:creationId xmlns:p14="http://schemas.microsoft.com/office/powerpoint/2010/main" xmlns="" val="3200858364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occo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2682"/>
            <a:ext cx="4637314" cy="3091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711" y="0"/>
            <a:ext cx="4889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WITH SOME TIME FOR TOURING THE LOCAL SITES!</a:t>
            </a:r>
          </a:p>
        </p:txBody>
      </p:sp>
      <p:pic>
        <p:nvPicPr>
          <p:cNvPr id="5" name="Picture 4" descr="Morocco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7398" y="0"/>
            <a:ext cx="4452548" cy="2968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6993" y="2926429"/>
            <a:ext cx="430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&amp; SHARING IN THE LOCAL BEAUTY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503314" y="4339829"/>
            <a:ext cx="3357561" cy="2518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036"/>
          <a:stretch/>
        </p:blipFill>
        <p:spPr>
          <a:xfrm>
            <a:off x="507165" y="3757426"/>
            <a:ext cx="6405079" cy="30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04092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6930" y="0"/>
            <a:ext cx="8144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AGORA CLUB GERMANY – CHARTER OF AC BIELEFELD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930" y="461665"/>
            <a:ext cx="4437693" cy="3320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12"/>
          <a:stretch/>
        </p:blipFill>
        <p:spPr>
          <a:xfrm>
            <a:off x="0" y="3487119"/>
            <a:ext cx="12192000" cy="36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2906489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4118" y="267628"/>
            <a:ext cx="941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AGORA CLUB FRANCE - CHARTER OF LE TAMPON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25"/>
          <a:stretch/>
        </p:blipFill>
        <p:spPr>
          <a:xfrm>
            <a:off x="159025" y="889541"/>
            <a:ext cx="4524139" cy="2966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687" t="14985" r="7687" b="-28001"/>
          <a:stretch/>
        </p:blipFill>
        <p:spPr>
          <a:xfrm>
            <a:off x="4182877" y="2278286"/>
            <a:ext cx="6834458" cy="57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670901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8420" y="0"/>
            <a:ext cx="4393580" cy="32951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4440"/>
            <a:ext cx="7285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AGORA CLUB ICELAND – CHARTER OF AC KEFLAVIK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5774" y="3538330"/>
            <a:ext cx="4426225" cy="3319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14"/>
          <a:stretch/>
        </p:blipFill>
        <p:spPr>
          <a:xfrm>
            <a:off x="1538052" y="1832423"/>
            <a:ext cx="6441212" cy="41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5927957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6561" y="192298"/>
            <a:ext cx="778087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AGORA CLUB NORWAY-  CHARTER OF AC EGERSUND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2333" y="1395047"/>
            <a:ext cx="4097215" cy="5462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157" y="1697863"/>
            <a:ext cx="6480935" cy="485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0757710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5423" y="300804"/>
            <a:ext cx="899514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AGORA CLUB MOROCCO - CHARTER OF AC 3 MARRAKECH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38" r="19191"/>
          <a:stretch/>
        </p:blipFill>
        <p:spPr>
          <a:xfrm>
            <a:off x="3767250" y="608111"/>
            <a:ext cx="3182489" cy="2898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06"/>
          <a:stretch/>
        </p:blipFill>
        <p:spPr>
          <a:xfrm>
            <a:off x="9590567" y="2905793"/>
            <a:ext cx="2373923" cy="3952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16" b="8054"/>
          <a:stretch/>
        </p:blipFill>
        <p:spPr>
          <a:xfrm>
            <a:off x="6955615" y="2856711"/>
            <a:ext cx="2711714" cy="4001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9739" y="608111"/>
            <a:ext cx="5014751" cy="2820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63" b="2541"/>
          <a:stretch/>
        </p:blipFill>
        <p:spPr>
          <a:xfrm>
            <a:off x="673098" y="2397855"/>
            <a:ext cx="5842880" cy="44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1662038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03" y="-678847"/>
            <a:ext cx="7989045" cy="1258910"/>
          </a:xfrm>
        </p:spPr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2400" b="1" dirty="0"/>
              <a:t>THANH THAO VISITS AC SOUTH AFRICA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31" b="25490"/>
          <a:stretch/>
        </p:blipFill>
        <p:spPr>
          <a:xfrm>
            <a:off x="1609170" y="2515471"/>
            <a:ext cx="3451109" cy="43425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774983" y="0"/>
            <a:ext cx="4417017" cy="4417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72" t="706" r="39325" b="-706"/>
          <a:stretch/>
        </p:blipFill>
        <p:spPr>
          <a:xfrm>
            <a:off x="5345054" y="580063"/>
            <a:ext cx="2429929" cy="5499230"/>
          </a:xfrm>
          <a:prstGeom prst="rect">
            <a:avLst/>
          </a:prstGeom>
        </p:spPr>
      </p:pic>
      <p:pic>
        <p:nvPicPr>
          <p:cNvPr id="10" name="Picture 2" descr="Agora Club Internatio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03" y="581750"/>
            <a:ext cx="5605942" cy="31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115992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197005" cy="2360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182" y="1677548"/>
            <a:ext cx="4197005" cy="2360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3221" y="2536"/>
            <a:ext cx="5091811" cy="3818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9914" y="3750590"/>
            <a:ext cx="4743796" cy="3039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4" t="-103" r="-3123" b="103"/>
          <a:stretch/>
        </p:blipFill>
        <p:spPr>
          <a:xfrm rot="10800000">
            <a:off x="8561958" y="0"/>
            <a:ext cx="3630042" cy="3750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707"/>
          <a:stretch/>
        </p:blipFill>
        <p:spPr>
          <a:xfrm>
            <a:off x="7900742" y="3750590"/>
            <a:ext cx="4410778" cy="3055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75" t="20457" r="20689" b="1092"/>
          <a:stretch/>
        </p:blipFill>
        <p:spPr>
          <a:xfrm>
            <a:off x="-1" y="3750590"/>
            <a:ext cx="4089127" cy="299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05847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4713" y="49557"/>
            <a:ext cx="8825658" cy="571882"/>
          </a:xfrm>
        </p:spPr>
        <p:txBody>
          <a:bodyPr/>
          <a:lstStyle/>
          <a:p>
            <a:pPr algn="ctr"/>
            <a:r>
              <a:rPr lang="en-US" sz="2400" b="1" dirty="0"/>
              <a:t>THANH THAO ATTENDS LCI AGM CAPE TOWN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37161"/>
            <a:ext cx="2706882" cy="48122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39" t="10674" r="30830"/>
          <a:stretch/>
        </p:blipFill>
        <p:spPr>
          <a:xfrm>
            <a:off x="2663800" y="2978495"/>
            <a:ext cx="3597551" cy="3709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8369" y="1951959"/>
            <a:ext cx="2663968" cy="4735942"/>
          </a:xfrm>
          <a:prstGeom prst="rect">
            <a:avLst/>
          </a:prstGeom>
        </p:spPr>
      </p:pic>
      <p:pic>
        <p:nvPicPr>
          <p:cNvPr id="9" name="Picture 2" descr="Agora Club Internatio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246168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546035" cy="3119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119" y="0"/>
            <a:ext cx="3450791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6910" y="0"/>
            <a:ext cx="3455090" cy="6142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89" t="16888" r="18634"/>
          <a:stretch/>
        </p:blipFill>
        <p:spPr>
          <a:xfrm>
            <a:off x="1" y="3071190"/>
            <a:ext cx="5286118" cy="37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3229783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51"/>
          <a:stretch/>
        </p:blipFill>
        <p:spPr>
          <a:xfrm>
            <a:off x="0" y="0"/>
            <a:ext cx="6026615" cy="2978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1071" y="-39029"/>
            <a:ext cx="46863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81" t="6184" r="27229"/>
          <a:stretch/>
        </p:blipFill>
        <p:spPr>
          <a:xfrm>
            <a:off x="0" y="2527069"/>
            <a:ext cx="4871257" cy="4291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2233" y="-39029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4825485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occo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471" y="620485"/>
            <a:ext cx="2122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A LOVELY BEGINNING TO A MOST BEAUTIFUL YEAR!</a:t>
            </a:r>
          </a:p>
        </p:txBody>
      </p:sp>
    </p:spTree>
    <p:extLst>
      <p:ext uri="{BB962C8B-B14F-4D97-AF65-F5344CB8AC3E}">
        <p14:creationId xmlns:p14="http://schemas.microsoft.com/office/powerpoint/2010/main" xmlns="" val="4214951151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55" y="148856"/>
            <a:ext cx="8584468" cy="848671"/>
          </a:xfrm>
        </p:spPr>
        <p:txBody>
          <a:bodyPr/>
          <a:lstStyle/>
          <a:p>
            <a:pPr algn="ctr"/>
            <a:r>
              <a:rPr lang="en-US" sz="2400" b="1" dirty="0"/>
              <a:t>AGORA ISP EYES FOR THE WORLD IN BOTSWANA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Picture 2" descr="Agora Club Internatio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17" y="997527"/>
            <a:ext cx="9137526" cy="51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973297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5" t="-1194" r="9073" b="1194"/>
          <a:stretch/>
        </p:blipFill>
        <p:spPr>
          <a:xfrm>
            <a:off x="0" y="-119332"/>
            <a:ext cx="10614493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3867" y="-15225"/>
            <a:ext cx="3201252" cy="6873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4955" y="4512939"/>
            <a:ext cx="5049584" cy="2345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346" t="14583" r="7091" b="-14583"/>
          <a:stretch/>
        </p:blipFill>
        <p:spPr>
          <a:xfrm>
            <a:off x="-477671" y="4347528"/>
            <a:ext cx="5322626" cy="29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590282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71" r="23120"/>
          <a:stretch/>
        </p:blipFill>
        <p:spPr>
          <a:xfrm>
            <a:off x="0" y="0"/>
            <a:ext cx="688427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4106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375" y="-119270"/>
            <a:ext cx="3857625" cy="69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8211127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8557" y="0"/>
            <a:ext cx="750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FROM THIS VERY CONTENT BOARD – WE WILL RISE UP AND DO IT AGAIN.. FOR YOU….. FOR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3200" dirty="0">
                <a:solidFill>
                  <a:schemeClr val="accent6"/>
                </a:solidFill>
              </a:rPr>
              <a:t>YOU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518834" y="829295"/>
            <a:ext cx="8035798" cy="6026848"/>
          </a:xfrm>
          <a:prstGeom prst="rect">
            <a:avLst/>
          </a:prstGeom>
        </p:spPr>
      </p:pic>
      <p:pic>
        <p:nvPicPr>
          <p:cNvPr id="7" name="Picture 2" descr="Agora Club Internat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783" y="4352796"/>
            <a:ext cx="2480384" cy="22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0313869"/>
      </p:ext>
    </p:extLst>
  </p:cSld>
  <p:clrMapOvr>
    <a:masterClrMapping/>
  </p:clrMapOvr>
  <p:transition spd="med" advClick="0"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93" b="30175"/>
          <a:stretch/>
        </p:blipFill>
        <p:spPr>
          <a:xfrm>
            <a:off x="4994043" y="-1"/>
            <a:ext cx="3737113" cy="3009207"/>
          </a:xfrm>
          <a:prstGeom prst="rect">
            <a:avLst/>
          </a:prstGeom>
        </p:spPr>
      </p:pic>
      <p:pic>
        <p:nvPicPr>
          <p:cNvPr id="3" name="Picture 2" descr="IMG_07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8" y="0"/>
            <a:ext cx="5023508" cy="3767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2055" y="3291840"/>
            <a:ext cx="5078218" cy="3566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92"/>
          <a:stretch/>
        </p:blipFill>
        <p:spPr>
          <a:xfrm rot="5400000">
            <a:off x="8867817" y="-136661"/>
            <a:ext cx="3187522" cy="3460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37" t="18858" r="21950" b="-3547"/>
          <a:stretch/>
        </p:blipFill>
        <p:spPr>
          <a:xfrm>
            <a:off x="4886163" y="3009207"/>
            <a:ext cx="7305837" cy="4084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026382" y="-4"/>
            <a:ext cx="3708255" cy="3009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351"/>
          <a:stretch/>
        </p:blipFill>
        <p:spPr>
          <a:xfrm>
            <a:off x="8264388" y="-4"/>
            <a:ext cx="3919102" cy="30092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8" t="-6073" r="-1078" b="6348"/>
          <a:stretch/>
        </p:blipFill>
        <p:spPr>
          <a:xfrm rot="10800000">
            <a:off x="4755762" y="2977487"/>
            <a:ext cx="7467684" cy="41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3027681"/>
      </p:ext>
    </p:extLst>
  </p:cSld>
  <p:clrMapOvr>
    <a:masterClrMapping/>
  </p:clrMapOvr>
  <p:transition advClick="0" advTm="2000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12" r="19045"/>
          <a:stretch/>
        </p:blipFill>
        <p:spPr>
          <a:xfrm>
            <a:off x="0" y="0"/>
            <a:ext cx="5303521" cy="4323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3879" y="0"/>
            <a:ext cx="3530138" cy="4706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60902"/>
            <a:ext cx="3603491" cy="3397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3491" y="4056454"/>
            <a:ext cx="4980526" cy="2801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9100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4" r="46630"/>
          <a:stretch/>
        </p:blipFill>
        <p:spPr>
          <a:xfrm>
            <a:off x="8217775" y="0"/>
            <a:ext cx="2449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9005646"/>
      </p:ext>
    </p:extLst>
  </p:cSld>
  <p:clrMapOvr>
    <a:masterClrMapping/>
  </p:clrMapOvr>
  <p:transition advClick="0" advTm="2000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821875" y="0"/>
            <a:ext cx="4093523" cy="3126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963928" y="3183598"/>
            <a:ext cx="4899201" cy="3674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821877" cy="3907847"/>
          </a:xfrm>
          <a:prstGeom prst="rect">
            <a:avLst/>
          </a:prstGeom>
        </p:spPr>
      </p:pic>
      <p:pic>
        <p:nvPicPr>
          <p:cNvPr id="6" name="Picture 5" descr="20160509_104836(1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07848"/>
            <a:ext cx="4868477" cy="2950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947200" y="-3"/>
            <a:ext cx="4244799" cy="3422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821875" y="3097633"/>
            <a:ext cx="4899201" cy="3674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947200" y="3097633"/>
            <a:ext cx="4396595" cy="37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939348"/>
      </p:ext>
    </p:extLst>
  </p:cSld>
  <p:clrMapOvr>
    <a:masterClrMapping/>
  </p:clrMapOvr>
  <p:transition advClick="0" advTm="2000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17" r="2" b="17500"/>
          <a:stretch/>
        </p:blipFill>
        <p:spPr>
          <a:xfrm>
            <a:off x="309966" y="0"/>
            <a:ext cx="11538656" cy="5068880"/>
          </a:xfrm>
          <a:custGeom>
            <a:avLst/>
            <a:gdLst>
              <a:gd name="connsiteX0" fmla="*/ 540554 w 8274669"/>
              <a:gd name="connsiteY0" fmla="*/ 0 h 3635025"/>
              <a:gd name="connsiteX1" fmla="*/ 8274669 w 8274669"/>
              <a:gd name="connsiteY1" fmla="*/ 0 h 3635025"/>
              <a:gd name="connsiteX2" fmla="*/ 8274669 w 8274669"/>
              <a:gd name="connsiteY2" fmla="*/ 3635025 h 3635025"/>
              <a:gd name="connsiteX3" fmla="*/ 0 w 8274669"/>
              <a:gd name="connsiteY3" fmla="*/ 3635025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1736315" y="4758914"/>
            <a:ext cx="9336885" cy="1789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THANK YOU FOR A WONDERFUL YEAR!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ENJOY THE AGM &amp; MILANO!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LOTS OF LOVE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BRIGITTE, MARTINE, URSULA, THANH THAO &amp; KELLY</a:t>
            </a:r>
          </a:p>
        </p:txBody>
      </p:sp>
    </p:spTree>
    <p:extLst>
      <p:ext uri="{BB962C8B-B14F-4D97-AF65-F5344CB8AC3E}">
        <p14:creationId xmlns:p14="http://schemas.microsoft.com/office/powerpoint/2010/main" xmlns="" val="303565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Click="0" advTm="10000">
        <p:wipe/>
      </p:transition>
    </mc:Choice>
    <mc:Fallback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uiExpand="1" build="allAtOnce"/>
    </p:bldLst>
  </p:timing>
</p:sld>
</file>

<file path=ppt/theme/theme1.xml><?xml version="1.0" encoding="utf-8"?>
<a:theme xmlns:a="http://schemas.openxmlformats.org/drawingml/2006/main" name="Facet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752</Words>
  <Application>Microsoft Office PowerPoint</Application>
  <PresentationFormat>Personalizzato</PresentationFormat>
  <Paragraphs>108</Paragraphs>
  <Slides>97</Slides>
  <Notes>0</Notes>
  <HiddenSlides>1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97</vt:i4>
      </vt:variant>
    </vt:vector>
  </HeadingPairs>
  <TitlesOfParts>
    <vt:vector size="98" baseType="lpstr">
      <vt:lpstr>Facet</vt:lpstr>
      <vt:lpstr>COMBINED YEAR END REPORT 2015-2016 </vt:lpstr>
      <vt:lpstr>Diapositiva 2</vt:lpstr>
      <vt:lpstr>Diapositiva 3</vt:lpstr>
      <vt:lpstr>Diapositiva 4</vt:lpstr>
      <vt:lpstr>WE CARRIED OUT OUR FIRST OFFICIAL ACTION -   THE INSTALLATION OF THE NATIONAL BOARD OF  AGORA CLUB MOROCCO! </vt:lpstr>
      <vt:lpstr>Diapositiva 6</vt:lpstr>
      <vt:lpstr>Diapositiva 7</vt:lpstr>
      <vt:lpstr>Diapositiva 8</vt:lpstr>
      <vt:lpstr>Diapositiva 9</vt:lpstr>
      <vt:lpstr>Diapositiva 10</vt:lpstr>
      <vt:lpstr>          </vt:lpstr>
      <vt:lpstr>Diapositiva 12</vt:lpstr>
      <vt:lpstr>          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URSULA JOINS IN 4 CLUBS 1 VISION  CHRISTMASTRUCKS OF GERMANY! </vt:lpstr>
      <vt:lpstr>KELLY VISITS AGORA CLUB UK &amp; FINDS AGORA MEMBERS FROM SOUTH AFRICA &amp; BELGIUM &amp; FRANCE!</vt:lpstr>
      <vt:lpstr>KELLY ATTENDS THE CHARTER OF LC NEW YORK CITY, USA </vt:lpstr>
      <vt:lpstr> </vt:lpstr>
      <vt:lpstr>Diapositiva 29</vt:lpstr>
      <vt:lpstr>THANH THAO &amp; URSULA AGM OF 41 INTERNATIONAL &amp; TCI LANDSHUT, GERMANY </vt:lpstr>
      <vt:lpstr>Diapositiva 31</vt:lpstr>
      <vt:lpstr>Diapositiva 32</vt:lpstr>
      <vt:lpstr>Diapositiva 33</vt:lpstr>
      <vt:lpstr>URSULA ATTENDS GERMANY ACT AGM</vt:lpstr>
      <vt:lpstr>TIME FOR SOME….. RANDOM ACTS OF MADNESS!   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NOW ON A VERY SERIOUS &amp; HAPPY NOTE ♫  MOROCCO – AND OUR VERY OWN ACI ISP - EYES FOR THE WORLD!</vt:lpstr>
      <vt:lpstr>Diapositiva 47</vt:lpstr>
      <vt:lpstr>Diapositiva 48</vt:lpstr>
      <vt:lpstr>Diapositiva 49</vt:lpstr>
      <vt:lpstr>Diapositiva 50</vt:lpstr>
      <vt:lpstr>Diapositiva 51</vt:lpstr>
      <vt:lpstr>THANH THAO ATTENDS THE AGM OF AGORA ITALY</vt:lpstr>
      <vt:lpstr>OUR BOARD MEETING 3 HOSTED BY THE LOVELY AGORA LADIES IN SPITTAL, AUSTRIA! </vt:lpstr>
      <vt:lpstr>Diapositiva 54</vt:lpstr>
      <vt:lpstr>Diapositiva 55</vt:lpstr>
      <vt:lpstr>Diapositiva 56</vt:lpstr>
      <vt:lpstr>Diapositiva 57</vt:lpstr>
      <vt:lpstr>Diapositiva 58</vt:lpstr>
      <vt:lpstr>THE OFFICAL CHARTER OF~AGORA CLUB SPITTAL, AUSTRIA! </vt:lpstr>
      <vt:lpstr>Diapositiva 60</vt:lpstr>
      <vt:lpstr>Diapositiva 61</vt:lpstr>
      <vt:lpstr>Diapositiva 62</vt:lpstr>
      <vt:lpstr>THANK YOU FOR HOME HOSTING US – SONJA &amp; MANUELA &amp; PENKER FAMILY GERTRUDE &amp; GOTTFRIED TAURER, CHRISTIANE &amp; STEFAN SCHNORPFEIL!!</vt:lpstr>
      <vt:lpstr>KELLY ATTENDS THE AGM OF AGORA UNITED KINGDOM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AGORA CLUB MILANO ITALY VISITS AGORA CLUBS IN USA!</vt:lpstr>
      <vt:lpstr>Diapositiva 72</vt:lpstr>
      <vt:lpstr> 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 THANH THAO VISITS AC SOUTH AFRICA</vt:lpstr>
      <vt:lpstr>Diapositiva 86</vt:lpstr>
      <vt:lpstr>THANH THAO ATTENDS LCI AGM CAPE TOWN</vt:lpstr>
      <vt:lpstr>Diapositiva 88</vt:lpstr>
      <vt:lpstr>Diapositiva 89</vt:lpstr>
      <vt:lpstr>AGORA ISP EYES FOR THE WORLD IN BOTSWANA 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COMBINED YEAR END REPORT 2015-2016</dc:title>
  <dc:creator>kag</dc:creator>
  <cp:lastModifiedBy>Windseven</cp:lastModifiedBy>
  <cp:revision>343</cp:revision>
  <dcterms:created xsi:type="dcterms:W3CDTF">2016-08-13T18:35:44Z</dcterms:created>
  <dcterms:modified xsi:type="dcterms:W3CDTF">2016-09-23T07:41:41Z</dcterms:modified>
</cp:coreProperties>
</file>